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67" r:id="rId3"/>
    <p:sldId id="266" r:id="rId4"/>
    <p:sldId id="257" r:id="rId5"/>
    <p:sldId id="258" r:id="rId6"/>
    <p:sldId id="259" r:id="rId7"/>
    <p:sldId id="260" r:id="rId8"/>
    <p:sldId id="269" r:id="rId9"/>
    <p:sldId id="271" r:id="rId10"/>
    <p:sldId id="274" r:id="rId11"/>
    <p:sldId id="275" r:id="rId12"/>
    <p:sldId id="276" r:id="rId13"/>
    <p:sldId id="277" r:id="rId14"/>
    <p:sldId id="278" r:id="rId15"/>
    <p:sldId id="279" r:id="rId16"/>
    <p:sldId id="261" r:id="rId17"/>
    <p:sldId id="262" r:id="rId18"/>
    <p:sldId id="264" r:id="rId19"/>
    <p:sldId id="265" r:id="rId20"/>
    <p:sldId id="272" r:id="rId21"/>
    <p:sldId id="273" r:id="rId22"/>
  </p:sldIdLst>
  <p:sldSz cx="14630400" cy="8229600"/>
  <p:notesSz cx="8229600" cy="14630400"/>
  <p:embeddedFontLst>
    <p:embeddedFont>
      <p:font typeface="Alexandria" panose="020B0604020202020204" charset="-78"/>
      <p:regular r:id="rId24"/>
    </p:embeddedFont>
    <p:embeddedFont>
      <p:font typeface="Nobile" panose="020B0604020202020204" charset="0"/>
      <p:regular r:id="rId25"/>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3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gn="ctr">
              <a:lnSpc>
                <a:spcPts val="5550"/>
              </a:lnSpc>
              <a:buNone/>
            </a:pPr>
            <a:r>
              <a:rPr lang="tr-TR" sz="3800" b="1" dirty="0">
                <a:effectLst/>
                <a:latin typeface="Nobile" panose="020B0604020202020204" charset="0"/>
                <a:ea typeface="Aptos" panose="020B0004020202020204" pitchFamily="34" charset="0"/>
              </a:rPr>
              <a:t>Feature Extraction of Images </a:t>
            </a:r>
            <a:endParaRPr lang="en-US" sz="3800" dirty="0">
              <a:latin typeface="Nobile" panose="020B0604020202020204" charset="0"/>
            </a:endParaRPr>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nSpc>
                <a:spcPts val="2850"/>
              </a:lnSpc>
              <a:buNone/>
            </a:pPr>
            <a:r>
              <a:rPr lang="tr-TR" sz="1750" dirty="0">
                <a:latin typeface="Nobile" panose="020B0604020202020204" charset="0"/>
              </a:rPr>
              <a:t>Bu sunumda, MNIST veri seti kullanılarak be</a:t>
            </a:r>
            <a:r>
              <a:rPr lang="en-US" sz="1750" dirty="0">
                <a:latin typeface="Nobile" panose="020B0604020202020204" charset="0"/>
              </a:rPr>
              <a:t>ş</a:t>
            </a:r>
            <a:r>
              <a:rPr lang="tr-TR" sz="1750" dirty="0">
                <a:latin typeface="Nobile" panose="020B0604020202020204" charset="0"/>
              </a:rPr>
              <a:t> farklı sınıflandırıcı ile test edilmektedir. Görsel verilerden bilgi çıkarma yöntemleri, özellikle el yazısı rakam tanıma üzerine odaklanılarak ele alınmıştır. Ayrıca, MNIST veri seti üzerinde dokusal özellik çıkarma yöntemleri ve bu yöntemlerin sınıflandırıcılar üzerindeki etkisi değerlendirilmiştir.</a:t>
            </a:r>
            <a:endParaRPr lang="en-US" sz="1750" dirty="0">
              <a:latin typeface="Nobile" panose="020B0604020202020204" charset="0"/>
            </a:endParaRPr>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txBody>
          <a:bodyPr/>
          <a:lstStyle/>
          <a:p>
            <a:endParaRPr lang="tr-TR"/>
          </a:p>
        </p:txBody>
      </p:sp>
      <p:pic>
        <p:nvPicPr>
          <p:cNvPr id="8" name="Image 0" descr="preencoded.png">
            <a:extLst>
              <a:ext uri="{FF2B5EF4-FFF2-40B4-BE49-F238E27FC236}">
                <a16:creationId xmlns:a16="http://schemas.microsoft.com/office/drawing/2014/main" id="{DD42BE3C-7977-FAD6-DAED-8BED3B2C2DB1}"/>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0415" y="548045"/>
            <a:ext cx="7755969" cy="1239441"/>
          </a:xfrm>
          <a:prstGeom prst="rect">
            <a:avLst/>
          </a:prstGeom>
          <a:noFill/>
          <a:ln/>
        </p:spPr>
        <p:txBody>
          <a:bodyPr wrap="square" lIns="0" tIns="0" rIns="0" bIns="0" rtlCol="0" anchor="t"/>
          <a:lstStyle/>
          <a:p>
            <a:pPr marL="0" indent="0">
              <a:lnSpc>
                <a:spcPts val="4850"/>
              </a:lnSpc>
              <a:buNone/>
            </a:pPr>
            <a:r>
              <a:rPr lang="en-US" sz="3900" dirty="0">
                <a:solidFill>
                  <a:srgbClr val="1B1B27"/>
                </a:solidFill>
                <a:latin typeface="Alexandria" pitchFamily="34" charset="0"/>
                <a:ea typeface="Alexandria" pitchFamily="34" charset="-122"/>
                <a:cs typeface="Alexandria" pitchFamily="34" charset="-120"/>
              </a:rPr>
              <a:t>Dokusal Özellik Çıkarma Yöntemleri</a:t>
            </a:r>
            <a:endParaRPr lang="en-US" sz="3900" dirty="0"/>
          </a:p>
        </p:txBody>
      </p:sp>
      <p:sp>
        <p:nvSpPr>
          <p:cNvPr id="4" name="Shape 1"/>
          <p:cNvSpPr/>
          <p:nvPr/>
        </p:nvSpPr>
        <p:spPr>
          <a:xfrm>
            <a:off x="6180415" y="2307908"/>
            <a:ext cx="446127" cy="446127"/>
          </a:xfrm>
          <a:prstGeom prst="roundRect">
            <a:avLst>
              <a:gd name="adj" fmla="val 18670"/>
            </a:avLst>
          </a:prstGeom>
          <a:solidFill>
            <a:srgbClr val="D2DDF9"/>
          </a:solidFill>
          <a:ln w="7620">
            <a:solidFill>
              <a:srgbClr val="B8C3DF"/>
            </a:solidFill>
            <a:prstDash val="solid"/>
          </a:ln>
        </p:spPr>
        <p:txBody>
          <a:bodyPr/>
          <a:lstStyle/>
          <a:p>
            <a:endParaRPr lang="tr-TR"/>
          </a:p>
        </p:txBody>
      </p:sp>
      <p:sp>
        <p:nvSpPr>
          <p:cNvPr id="5" name="Text 2"/>
          <p:cNvSpPr/>
          <p:nvPr/>
        </p:nvSpPr>
        <p:spPr>
          <a:xfrm>
            <a:off x="6347698" y="2382203"/>
            <a:ext cx="111562" cy="297418"/>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Alexandria" pitchFamily="34" charset="0"/>
                <a:ea typeface="Alexandria" pitchFamily="34" charset="-122"/>
                <a:cs typeface="Alexandria" pitchFamily="34" charset="-120"/>
              </a:rPr>
              <a:t>1</a:t>
            </a:r>
            <a:endParaRPr lang="en-US" sz="2300" dirty="0"/>
          </a:p>
        </p:txBody>
      </p:sp>
      <p:sp>
        <p:nvSpPr>
          <p:cNvPr id="6" name="Text 3"/>
          <p:cNvSpPr/>
          <p:nvPr/>
        </p:nvSpPr>
        <p:spPr>
          <a:xfrm>
            <a:off x="6824782" y="2307908"/>
            <a:ext cx="3134558" cy="929402"/>
          </a:xfrm>
          <a:prstGeom prst="rect">
            <a:avLst/>
          </a:prstGeom>
          <a:noFill/>
          <a:ln/>
        </p:spPr>
        <p:txBody>
          <a:bodyPr wrap="square" lIns="0" tIns="0" rIns="0" bIns="0" rtlCol="0" anchor="t"/>
          <a:lstStyle/>
          <a:p>
            <a:pPr marL="0" indent="0">
              <a:lnSpc>
                <a:spcPts val="2400"/>
              </a:lnSpc>
              <a:buNone/>
            </a:pPr>
            <a:r>
              <a:rPr lang="en-US" sz="1950" dirty="0">
                <a:solidFill>
                  <a:srgbClr val="404155"/>
                </a:solidFill>
                <a:latin typeface="Alexandria" pitchFamily="34" charset="0"/>
                <a:ea typeface="Alexandria" pitchFamily="34" charset="-122"/>
                <a:cs typeface="Alexandria" pitchFamily="34" charset="-120"/>
              </a:rPr>
              <a:t>1. Gray Level Co-occurrence Matrix (GLCM)</a:t>
            </a:r>
            <a:endParaRPr lang="en-US" sz="1950" dirty="0"/>
          </a:p>
        </p:txBody>
      </p:sp>
      <p:sp>
        <p:nvSpPr>
          <p:cNvPr id="7" name="Text 4"/>
          <p:cNvSpPr/>
          <p:nvPr/>
        </p:nvSpPr>
        <p:spPr>
          <a:xfrm>
            <a:off x="6824782" y="3356253"/>
            <a:ext cx="3134558" cy="1269206"/>
          </a:xfrm>
          <a:prstGeom prst="rect">
            <a:avLst/>
          </a:prstGeom>
          <a:noFill/>
          <a:ln/>
        </p:spPr>
        <p:txBody>
          <a:bodyPr wrap="square" lIns="0" tIns="0" rIns="0" bIns="0" rtlCol="0" anchor="t"/>
          <a:lstStyle/>
          <a:p>
            <a:pPr marL="0" indent="0">
              <a:lnSpc>
                <a:spcPts val="2450"/>
              </a:lnSpc>
              <a:buNone/>
            </a:pPr>
            <a:r>
              <a:rPr lang="en-US" sz="1550" dirty="0">
                <a:solidFill>
                  <a:srgbClr val="404155"/>
                </a:solidFill>
                <a:latin typeface="Nobile" pitchFamily="34" charset="0"/>
                <a:ea typeface="Nobile" pitchFamily="34" charset="-122"/>
                <a:cs typeface="Nobile" pitchFamily="34" charset="-120"/>
              </a:rPr>
              <a:t>Piksel çiftlerinin birlikte görülme olasılığını analiz eder, kontrast, enerji, homojenlik, korelasyon gibi istatistikler çıkarır.</a:t>
            </a:r>
            <a:endParaRPr lang="en-US" sz="1550" dirty="0"/>
          </a:p>
        </p:txBody>
      </p:sp>
      <p:sp>
        <p:nvSpPr>
          <p:cNvPr id="8" name="Shape 5"/>
          <p:cNvSpPr/>
          <p:nvPr/>
        </p:nvSpPr>
        <p:spPr>
          <a:xfrm>
            <a:off x="10157579" y="2307908"/>
            <a:ext cx="446127" cy="446127"/>
          </a:xfrm>
          <a:prstGeom prst="roundRect">
            <a:avLst>
              <a:gd name="adj" fmla="val 18670"/>
            </a:avLst>
          </a:prstGeom>
          <a:solidFill>
            <a:srgbClr val="D2DDF9"/>
          </a:solidFill>
          <a:ln w="7620">
            <a:solidFill>
              <a:srgbClr val="B8C3DF"/>
            </a:solidFill>
            <a:prstDash val="solid"/>
          </a:ln>
        </p:spPr>
        <p:txBody>
          <a:bodyPr/>
          <a:lstStyle/>
          <a:p>
            <a:endParaRPr lang="tr-TR"/>
          </a:p>
        </p:txBody>
      </p:sp>
      <p:sp>
        <p:nvSpPr>
          <p:cNvPr id="9" name="Text 6"/>
          <p:cNvSpPr/>
          <p:nvPr/>
        </p:nvSpPr>
        <p:spPr>
          <a:xfrm>
            <a:off x="10293668" y="2382203"/>
            <a:ext cx="173950" cy="297418"/>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Alexandria" pitchFamily="34" charset="0"/>
                <a:ea typeface="Alexandria" pitchFamily="34" charset="-122"/>
                <a:cs typeface="Alexandria" pitchFamily="34" charset="-120"/>
              </a:rPr>
              <a:t>2</a:t>
            </a:r>
            <a:endParaRPr lang="en-US" sz="2300" dirty="0"/>
          </a:p>
        </p:txBody>
      </p:sp>
      <p:sp>
        <p:nvSpPr>
          <p:cNvPr id="10" name="Text 7"/>
          <p:cNvSpPr/>
          <p:nvPr/>
        </p:nvSpPr>
        <p:spPr>
          <a:xfrm>
            <a:off x="10801945" y="2307908"/>
            <a:ext cx="3134558" cy="619601"/>
          </a:xfrm>
          <a:prstGeom prst="rect">
            <a:avLst/>
          </a:prstGeom>
          <a:noFill/>
          <a:ln/>
        </p:spPr>
        <p:txBody>
          <a:bodyPr wrap="square" lIns="0" tIns="0" rIns="0" bIns="0" rtlCol="0" anchor="t"/>
          <a:lstStyle/>
          <a:p>
            <a:pPr marL="0" indent="0">
              <a:lnSpc>
                <a:spcPts val="2400"/>
              </a:lnSpc>
              <a:buNone/>
            </a:pPr>
            <a:r>
              <a:rPr lang="en-US" sz="1950" dirty="0">
                <a:solidFill>
                  <a:srgbClr val="404155"/>
                </a:solidFill>
                <a:latin typeface="Alexandria" pitchFamily="34" charset="0"/>
                <a:ea typeface="Alexandria" pitchFamily="34" charset="-122"/>
                <a:cs typeface="Alexandria" pitchFamily="34" charset="-120"/>
              </a:rPr>
              <a:t>2. Local Binary Pattern (LBP)</a:t>
            </a:r>
            <a:endParaRPr lang="en-US" sz="1950" dirty="0"/>
          </a:p>
        </p:txBody>
      </p:sp>
      <p:sp>
        <p:nvSpPr>
          <p:cNvPr id="11" name="Text 8"/>
          <p:cNvSpPr/>
          <p:nvPr/>
        </p:nvSpPr>
        <p:spPr>
          <a:xfrm>
            <a:off x="10801945" y="3046452"/>
            <a:ext cx="3134558" cy="1269206"/>
          </a:xfrm>
          <a:prstGeom prst="rect">
            <a:avLst/>
          </a:prstGeom>
          <a:noFill/>
          <a:ln/>
        </p:spPr>
        <p:txBody>
          <a:bodyPr wrap="square" lIns="0" tIns="0" rIns="0" bIns="0" rtlCol="0" anchor="t"/>
          <a:lstStyle/>
          <a:p>
            <a:pPr marL="0" indent="0">
              <a:lnSpc>
                <a:spcPts val="2450"/>
              </a:lnSpc>
              <a:buNone/>
            </a:pPr>
            <a:r>
              <a:rPr lang="en-US" sz="1550" dirty="0">
                <a:solidFill>
                  <a:srgbClr val="404155"/>
                </a:solidFill>
                <a:latin typeface="Nobile" pitchFamily="34" charset="0"/>
                <a:ea typeface="Nobile" pitchFamily="34" charset="-122"/>
                <a:cs typeface="Nobile" pitchFamily="34" charset="-120"/>
              </a:rPr>
              <a:t>Her pikselin komşularına göre parlaklık ilişkisini ikili bir kodla ifade eder, kodların histogramını dokusal imza olarak kullanır.</a:t>
            </a:r>
            <a:endParaRPr lang="en-US" sz="1550" dirty="0"/>
          </a:p>
        </p:txBody>
      </p:sp>
      <p:sp>
        <p:nvSpPr>
          <p:cNvPr id="12" name="Shape 9"/>
          <p:cNvSpPr/>
          <p:nvPr/>
        </p:nvSpPr>
        <p:spPr>
          <a:xfrm>
            <a:off x="6180415" y="5046702"/>
            <a:ext cx="446127" cy="446127"/>
          </a:xfrm>
          <a:prstGeom prst="roundRect">
            <a:avLst>
              <a:gd name="adj" fmla="val 18670"/>
            </a:avLst>
          </a:prstGeom>
          <a:solidFill>
            <a:srgbClr val="D2DDF9"/>
          </a:solidFill>
          <a:ln w="7620">
            <a:solidFill>
              <a:srgbClr val="B8C3DF"/>
            </a:solidFill>
            <a:prstDash val="solid"/>
          </a:ln>
        </p:spPr>
        <p:txBody>
          <a:bodyPr/>
          <a:lstStyle/>
          <a:p>
            <a:endParaRPr lang="tr-TR"/>
          </a:p>
        </p:txBody>
      </p:sp>
      <p:sp>
        <p:nvSpPr>
          <p:cNvPr id="13" name="Text 10"/>
          <p:cNvSpPr/>
          <p:nvPr/>
        </p:nvSpPr>
        <p:spPr>
          <a:xfrm>
            <a:off x="6315908" y="5120997"/>
            <a:ext cx="175141" cy="297418"/>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Alexandria" pitchFamily="34" charset="0"/>
                <a:ea typeface="Alexandria" pitchFamily="34" charset="-122"/>
                <a:cs typeface="Alexandria" pitchFamily="34" charset="-120"/>
              </a:rPr>
              <a:t>3</a:t>
            </a:r>
            <a:endParaRPr lang="en-US" sz="2300" dirty="0"/>
          </a:p>
        </p:txBody>
      </p:sp>
      <p:sp>
        <p:nvSpPr>
          <p:cNvPr id="14" name="Text 11"/>
          <p:cNvSpPr/>
          <p:nvPr/>
        </p:nvSpPr>
        <p:spPr>
          <a:xfrm>
            <a:off x="6824782" y="5046702"/>
            <a:ext cx="3134558" cy="929402"/>
          </a:xfrm>
          <a:prstGeom prst="rect">
            <a:avLst/>
          </a:prstGeom>
          <a:noFill/>
          <a:ln/>
        </p:spPr>
        <p:txBody>
          <a:bodyPr wrap="square" lIns="0" tIns="0" rIns="0" bIns="0" rtlCol="0" anchor="t"/>
          <a:lstStyle/>
          <a:p>
            <a:pPr marL="0" indent="0">
              <a:lnSpc>
                <a:spcPts val="2400"/>
              </a:lnSpc>
              <a:buNone/>
            </a:pPr>
            <a:r>
              <a:rPr lang="en-US" sz="1950" dirty="0">
                <a:solidFill>
                  <a:srgbClr val="404155"/>
                </a:solidFill>
                <a:latin typeface="Alexandria" pitchFamily="34" charset="0"/>
                <a:ea typeface="Alexandria" pitchFamily="34" charset="-122"/>
                <a:cs typeface="Alexandria" pitchFamily="34" charset="-120"/>
              </a:rPr>
              <a:t>3. Local Binary Gray Level Co-occurrence Matrix (LBGLCM)</a:t>
            </a:r>
            <a:endParaRPr lang="en-US" sz="1950" dirty="0"/>
          </a:p>
        </p:txBody>
      </p:sp>
      <p:sp>
        <p:nvSpPr>
          <p:cNvPr id="15" name="Text 12"/>
          <p:cNvSpPr/>
          <p:nvPr/>
        </p:nvSpPr>
        <p:spPr>
          <a:xfrm>
            <a:off x="6824782" y="6095048"/>
            <a:ext cx="3134558" cy="1586508"/>
          </a:xfrm>
          <a:prstGeom prst="rect">
            <a:avLst/>
          </a:prstGeom>
          <a:noFill/>
          <a:ln/>
        </p:spPr>
        <p:txBody>
          <a:bodyPr wrap="square" lIns="0" tIns="0" rIns="0" bIns="0" rtlCol="0" anchor="t"/>
          <a:lstStyle/>
          <a:p>
            <a:pPr marL="0" indent="0">
              <a:lnSpc>
                <a:spcPts val="2450"/>
              </a:lnSpc>
              <a:buNone/>
            </a:pPr>
            <a:r>
              <a:rPr lang="en-US" sz="1550" dirty="0">
                <a:solidFill>
                  <a:srgbClr val="404155"/>
                </a:solidFill>
                <a:latin typeface="Nobile" pitchFamily="34" charset="0"/>
                <a:ea typeface="Nobile" pitchFamily="34" charset="-122"/>
                <a:cs typeface="Nobile" pitchFamily="34" charset="-120"/>
              </a:rPr>
              <a:t>LBP ile elde edilen yerel desen bilgilerini GLCM ile birleştirir, hem yerel desen hem de gri seviye ortak dağılımlarını analiz eder.</a:t>
            </a:r>
            <a:endParaRPr lang="en-US" sz="1550" dirty="0"/>
          </a:p>
        </p:txBody>
      </p:sp>
      <p:sp>
        <p:nvSpPr>
          <p:cNvPr id="16" name="Shape 13"/>
          <p:cNvSpPr/>
          <p:nvPr/>
        </p:nvSpPr>
        <p:spPr>
          <a:xfrm>
            <a:off x="10157579" y="5046702"/>
            <a:ext cx="446127" cy="446127"/>
          </a:xfrm>
          <a:prstGeom prst="roundRect">
            <a:avLst>
              <a:gd name="adj" fmla="val 18670"/>
            </a:avLst>
          </a:prstGeom>
          <a:solidFill>
            <a:srgbClr val="D2DDF9"/>
          </a:solidFill>
          <a:ln w="7620">
            <a:solidFill>
              <a:srgbClr val="B8C3DF"/>
            </a:solidFill>
            <a:prstDash val="solid"/>
          </a:ln>
        </p:spPr>
        <p:txBody>
          <a:bodyPr/>
          <a:lstStyle/>
          <a:p>
            <a:endParaRPr lang="tr-TR"/>
          </a:p>
        </p:txBody>
      </p:sp>
      <p:sp>
        <p:nvSpPr>
          <p:cNvPr id="17" name="Text 14"/>
          <p:cNvSpPr/>
          <p:nvPr/>
        </p:nvSpPr>
        <p:spPr>
          <a:xfrm>
            <a:off x="10291882" y="5120997"/>
            <a:ext cx="177522" cy="297418"/>
          </a:xfrm>
          <a:prstGeom prst="rect">
            <a:avLst/>
          </a:prstGeom>
          <a:noFill/>
          <a:ln/>
        </p:spPr>
        <p:txBody>
          <a:bodyPr wrap="none" lIns="0" tIns="0" rIns="0" bIns="0" rtlCol="0" anchor="t"/>
          <a:lstStyle/>
          <a:p>
            <a:pPr marL="0" indent="0" algn="ctr">
              <a:lnSpc>
                <a:spcPts val="2300"/>
              </a:lnSpc>
              <a:buNone/>
            </a:pPr>
            <a:r>
              <a:rPr lang="en-US" sz="2300" dirty="0">
                <a:solidFill>
                  <a:srgbClr val="404155"/>
                </a:solidFill>
                <a:latin typeface="Alexandria" pitchFamily="34" charset="0"/>
                <a:ea typeface="Alexandria" pitchFamily="34" charset="-122"/>
                <a:cs typeface="Alexandria" pitchFamily="34" charset="-120"/>
              </a:rPr>
              <a:t>4</a:t>
            </a:r>
            <a:endParaRPr lang="en-US" sz="2300" dirty="0"/>
          </a:p>
        </p:txBody>
      </p:sp>
      <p:sp>
        <p:nvSpPr>
          <p:cNvPr id="18" name="Text 15"/>
          <p:cNvSpPr/>
          <p:nvPr/>
        </p:nvSpPr>
        <p:spPr>
          <a:xfrm>
            <a:off x="10801945" y="5046702"/>
            <a:ext cx="3134558" cy="619601"/>
          </a:xfrm>
          <a:prstGeom prst="rect">
            <a:avLst/>
          </a:prstGeom>
          <a:noFill/>
          <a:ln/>
        </p:spPr>
        <p:txBody>
          <a:bodyPr wrap="square" lIns="0" tIns="0" rIns="0" bIns="0" rtlCol="0" anchor="t"/>
          <a:lstStyle/>
          <a:p>
            <a:pPr marL="0" indent="0">
              <a:lnSpc>
                <a:spcPts val="2400"/>
              </a:lnSpc>
              <a:buNone/>
            </a:pPr>
            <a:r>
              <a:rPr lang="en-US" sz="1950" dirty="0">
                <a:solidFill>
                  <a:srgbClr val="404155"/>
                </a:solidFill>
                <a:latin typeface="Alexandria" pitchFamily="34" charset="0"/>
                <a:ea typeface="Alexandria" pitchFamily="34" charset="-122"/>
                <a:cs typeface="Alexandria" pitchFamily="34" charset="-120"/>
              </a:rPr>
              <a:t>4. Gray Level Run Length Matrix (GLRLM)</a:t>
            </a:r>
            <a:endParaRPr lang="en-US" sz="1950" dirty="0"/>
          </a:p>
        </p:txBody>
      </p:sp>
      <p:sp>
        <p:nvSpPr>
          <p:cNvPr id="19" name="Text 16"/>
          <p:cNvSpPr/>
          <p:nvPr/>
        </p:nvSpPr>
        <p:spPr>
          <a:xfrm>
            <a:off x="10801945" y="5785247"/>
            <a:ext cx="3134558" cy="1586508"/>
          </a:xfrm>
          <a:prstGeom prst="rect">
            <a:avLst/>
          </a:prstGeom>
          <a:noFill/>
          <a:ln/>
        </p:spPr>
        <p:txBody>
          <a:bodyPr wrap="square" lIns="0" tIns="0" rIns="0" bIns="0" rtlCol="0" anchor="t"/>
          <a:lstStyle/>
          <a:p>
            <a:pPr marL="0" indent="0">
              <a:lnSpc>
                <a:spcPts val="2450"/>
              </a:lnSpc>
              <a:buNone/>
            </a:pPr>
            <a:r>
              <a:rPr lang="en-US" sz="1550" dirty="0">
                <a:solidFill>
                  <a:srgbClr val="404155"/>
                </a:solidFill>
                <a:latin typeface="Nobile" pitchFamily="34" charset="0"/>
                <a:ea typeface="Nobile" pitchFamily="34" charset="-122"/>
                <a:cs typeface="Nobile" pitchFamily="34" charset="-120"/>
              </a:rPr>
              <a:t>Belirli yönlerde aynı gri seviyeyi taşıyan piksel dizilerinin (run) istatistiklerini inceler, görüntünün tekrar eden yapısını ortaya koyar.</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712119"/>
            <a:ext cx="1120973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Gray Level Co-occurrence Matrix (GLCM)</a:t>
            </a:r>
            <a:endParaRPr lang="en-US" sz="4450" dirty="0"/>
          </a:p>
        </p:txBody>
      </p:sp>
      <p:sp>
        <p:nvSpPr>
          <p:cNvPr id="3" name="Text 1"/>
          <p:cNvSpPr/>
          <p:nvPr/>
        </p:nvSpPr>
        <p:spPr>
          <a:xfrm>
            <a:off x="793790" y="2987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Teorik Temel</a:t>
            </a:r>
            <a:endParaRPr lang="en-US" sz="2200" dirty="0"/>
          </a:p>
        </p:txBody>
      </p:sp>
      <p:sp>
        <p:nvSpPr>
          <p:cNvPr id="4" name="Text 2"/>
          <p:cNvSpPr/>
          <p:nvPr/>
        </p:nvSpPr>
        <p:spPr>
          <a:xfrm>
            <a:off x="793790" y="3569018"/>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GLCM, bir görüntüdeki piksel çiftlerinin belirli bir uzaklık (d) ve yön (θ) için gri seviye birlikteliklerini temsil eder. Gri seviye seviyeleri 0’dan L-1’e (L: gri seviye sayısı) kadar kodlanmış olsun. GLCM, C(i,j) ile ifade edilirse, i ve j gri seviyeleri olmak üzere:</a:t>
            </a:r>
            <a:endParaRPr lang="en-US" sz="1750" dirty="0"/>
          </a:p>
        </p:txBody>
      </p:sp>
      <p:sp>
        <p:nvSpPr>
          <p:cNvPr id="5" name="Text 3"/>
          <p:cNvSpPr/>
          <p:nvPr/>
        </p:nvSpPr>
        <p:spPr>
          <a:xfrm>
            <a:off x="793790" y="558760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Burada (M,N) görüntü boyutlarıdır, (Δx,Δy) ise seçilen uzaklık ve yöndür.</a:t>
            </a:r>
            <a:endParaRPr lang="en-US" sz="1750" dirty="0"/>
          </a:p>
        </p:txBody>
      </p:sp>
      <p:sp>
        <p:nvSpPr>
          <p:cNvPr id="6" name="Text 4"/>
          <p:cNvSpPr/>
          <p:nvPr/>
        </p:nvSpPr>
        <p:spPr>
          <a:xfrm>
            <a:off x="7599521" y="2987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İstatistikler</a:t>
            </a:r>
            <a:endParaRPr lang="en-US" sz="2200" dirty="0"/>
          </a:p>
        </p:txBody>
      </p:sp>
      <p:sp>
        <p:nvSpPr>
          <p:cNvPr id="7" name="Text 5"/>
          <p:cNvSpPr/>
          <p:nvPr/>
        </p:nvSpPr>
        <p:spPr>
          <a:xfrm>
            <a:off x="7599521" y="356901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GLCM'den kontrast, enerji, homojenlik ve korelasyon gibi istatistiksel özellikler çıkarılabilir.</a:t>
            </a:r>
            <a:endParaRPr lang="en-US" sz="1750" dirty="0"/>
          </a:p>
        </p:txBody>
      </p:sp>
      <p:sp>
        <p:nvSpPr>
          <p:cNvPr id="8" name="Text 6"/>
          <p:cNvSpPr/>
          <p:nvPr/>
        </p:nvSpPr>
        <p:spPr>
          <a:xfrm>
            <a:off x="7599521" y="4498896"/>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Bu özellikler, görüntünün dokusal özelliklerini analiz etmek için kullanılır.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11203"/>
            <a:ext cx="727495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Local Binary Pattern (LBP)</a:t>
            </a:r>
            <a:endParaRPr lang="en-US" sz="4450" dirty="0"/>
          </a:p>
        </p:txBody>
      </p:sp>
      <p:sp>
        <p:nvSpPr>
          <p:cNvPr id="4" name="Text 1"/>
          <p:cNvSpPr/>
          <p:nvPr/>
        </p:nvSpPr>
        <p:spPr>
          <a:xfrm>
            <a:off x="793790" y="4960144"/>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LBP, her pikselin etrafındaki komşu piksellerinin parlaklık ilişkisini ikili (binary) bir kod olarak özetler.</a:t>
            </a:r>
            <a:endParaRPr lang="en-US" sz="1750" dirty="0"/>
          </a:p>
        </p:txBody>
      </p:sp>
      <p:sp>
        <p:nvSpPr>
          <p:cNvPr id="5" name="Text 2"/>
          <p:cNvSpPr/>
          <p:nvPr/>
        </p:nvSpPr>
        <p:spPr>
          <a:xfrm>
            <a:off x="793790" y="557819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Temel formülasyon şu şekildedir: Bir pikselin değeri Ic​ ve etrafındaki P adet komşu piksel Ip​ olsun (bu pikseller belirli bir yarıçap R ile örneklenir). LBP değeri:</a:t>
            </a:r>
            <a:endParaRPr lang="en-US" sz="1750" dirty="0"/>
          </a:p>
        </p:txBody>
      </p:sp>
      <p:pic>
        <p:nvPicPr>
          <p:cNvPr id="6" name="Image 1" descr="preencoded.png"/>
          <p:cNvPicPr>
            <a:picLocks noChangeAspect="1"/>
          </p:cNvPicPr>
          <p:nvPr/>
        </p:nvPicPr>
        <p:blipFill>
          <a:blip r:embed="rId4"/>
          <a:stretch>
            <a:fillRect/>
          </a:stretch>
        </p:blipFill>
        <p:spPr>
          <a:xfrm>
            <a:off x="793790" y="6559153"/>
            <a:ext cx="2590800" cy="594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83757"/>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Local Binary Gray Level Co-occurrence Matrix (LBGLCM)</a:t>
            </a:r>
            <a:endParaRPr lang="en-US" sz="4450" dirty="0"/>
          </a:p>
        </p:txBody>
      </p:sp>
      <p:sp>
        <p:nvSpPr>
          <p:cNvPr id="4" name="Text 1"/>
          <p:cNvSpPr/>
          <p:nvPr/>
        </p:nvSpPr>
        <p:spPr>
          <a:xfrm>
            <a:off x="793790" y="395025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LBGLCM, LBP çıktısını kullanarak GLCM hesaplama fikrine dayanır. İlk adımda LBP ile elde edilen yerel dokusal bilgi, görüntünün her pikseline bir “desen değeri” atar.</a:t>
            </a:r>
            <a:endParaRPr lang="en-US" sz="1750" dirty="0"/>
          </a:p>
        </p:txBody>
      </p:sp>
      <p:sp>
        <p:nvSpPr>
          <p:cNvPr id="5" name="Text 2"/>
          <p:cNvSpPr/>
          <p:nvPr/>
        </p:nvSpPr>
        <p:spPr>
          <a:xfrm>
            <a:off x="793790" y="529411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Ardından, bu LBP ile elde edilen yeni “gri seviye uzayında” GLCM hesaplanır. Böylece, sadece orijinal gri seviyeler arasındaki ilişki değil, aynı zamanda yerel desenlerin birlikte bulunma istatistikleri de yakalanır.</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1057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Gray Level Run Length Matrix (GLRLM)</a:t>
            </a:r>
            <a:endParaRPr lang="en-US" sz="4450" dirty="0"/>
          </a:p>
        </p:txBody>
      </p:sp>
      <p:sp>
        <p:nvSpPr>
          <p:cNvPr id="4" name="Text 1"/>
          <p:cNvSpPr/>
          <p:nvPr/>
        </p:nvSpPr>
        <p:spPr>
          <a:xfrm>
            <a:off x="793790" y="3468291"/>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GLRLM, belirli bir yönde aynı gri seviyeye sahip ardışık piksel sayılarının (run) dağılımını ortaya koyar.</a:t>
            </a:r>
            <a:endParaRPr lang="en-US" sz="1750" dirty="0"/>
          </a:p>
        </p:txBody>
      </p:sp>
      <p:sp>
        <p:nvSpPr>
          <p:cNvPr id="5" name="Text 2"/>
          <p:cNvSpPr/>
          <p:nvPr/>
        </p:nvSpPr>
        <p:spPr>
          <a:xfrm>
            <a:off x="793790" y="4449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Bir “run”, aynı gri değere sahip bir dizi ardışık pikselden oluşur. GLRLM, her gri seviye değeri için run uzunluklarının frekansını kaydeder.</a:t>
            </a:r>
            <a:endParaRPr lang="en-US" sz="1750" dirty="0"/>
          </a:p>
        </p:txBody>
      </p:sp>
      <p:sp>
        <p:nvSpPr>
          <p:cNvPr id="6" name="Text 3"/>
          <p:cNvSpPr/>
          <p:nvPr/>
        </p:nvSpPr>
        <p:spPr>
          <a:xfrm>
            <a:off x="793790" y="579310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Bu matristen çeşitli istatistikler türetilebilir, ancak bu çalışmada GLRLM tam kapsamıyla değil, basit bir run analiziyle sınırlı kalınmıştır.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12232" y="560308"/>
            <a:ext cx="7725489" cy="636032"/>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Alexandria" pitchFamily="34" charset="0"/>
                <a:ea typeface="Alexandria" pitchFamily="34" charset="-122"/>
                <a:cs typeface="Alexandria" pitchFamily="34" charset="-120"/>
              </a:rPr>
              <a:t>Tüm Özelliklerin Birleştirilmesi</a:t>
            </a:r>
            <a:endParaRPr lang="en-US" sz="4000" dirty="0"/>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sp>
        <p:nvSpPr>
          <p:cNvPr id="4" name="Text 1"/>
          <p:cNvSpPr/>
          <p:nvPr/>
        </p:nvSpPr>
        <p:spPr>
          <a:xfrm>
            <a:off x="3965853" y="2131338"/>
            <a:ext cx="95488"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Alexandria" pitchFamily="34" charset="0"/>
                <a:ea typeface="Alexandria" pitchFamily="34" charset="-122"/>
                <a:cs typeface="Alexandria" pitchFamily="34" charset="-120"/>
              </a:rPr>
              <a:t>1</a:t>
            </a:r>
            <a:endParaRPr lang="en-US" sz="2000" dirty="0"/>
          </a:p>
        </p:txBody>
      </p:sp>
      <p:sp>
        <p:nvSpPr>
          <p:cNvPr id="5" name="Text 2"/>
          <p:cNvSpPr/>
          <p:nvPr/>
        </p:nvSpPr>
        <p:spPr>
          <a:xfrm>
            <a:off x="4870728" y="1806773"/>
            <a:ext cx="2396133"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GLCM</a:t>
            </a:r>
            <a:endParaRPr lang="en-US" sz="2000" dirty="0"/>
          </a:p>
        </p:txBody>
      </p:sp>
      <p:sp>
        <p:nvSpPr>
          <p:cNvPr id="6" name="Text 3"/>
          <p:cNvSpPr/>
          <p:nvPr/>
        </p:nvSpPr>
        <p:spPr>
          <a:xfrm>
            <a:off x="4870728" y="2246828"/>
            <a:ext cx="2396133"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6 boyutlu özellik vektörü</a:t>
            </a:r>
            <a:endParaRPr lang="en-US" sz="1600" dirty="0"/>
          </a:p>
        </p:txBody>
      </p:sp>
      <p:sp>
        <p:nvSpPr>
          <p:cNvPr id="7" name="Shape 4"/>
          <p:cNvSpPr/>
          <p:nvPr/>
        </p:nvSpPr>
        <p:spPr>
          <a:xfrm>
            <a:off x="4718090" y="2791658"/>
            <a:ext cx="9149239" cy="11430"/>
          </a:xfrm>
          <a:prstGeom prst="roundRect">
            <a:avLst>
              <a:gd name="adj" fmla="val 747870"/>
            </a:avLst>
          </a:prstGeom>
          <a:solidFill>
            <a:srgbClr val="B8C3DF"/>
          </a:solidFill>
          <a:ln/>
        </p:spPr>
        <p:txBody>
          <a:bodyPr/>
          <a:lstStyle/>
          <a:p>
            <a:endParaRPr lang="tr-TR"/>
          </a:p>
        </p:txBody>
      </p:sp>
      <p:pic>
        <p:nvPicPr>
          <p:cNvPr id="8" name="Image 1" descr="preencoded.png"/>
          <p:cNvPicPr>
            <a:picLocks noChangeAspect="1"/>
          </p:cNvPicPr>
          <p:nvPr/>
        </p:nvPicPr>
        <p:blipFill>
          <a:blip r:embed="rId4"/>
          <a:stretch>
            <a:fillRect/>
          </a:stretch>
        </p:blipFill>
        <p:spPr>
          <a:xfrm>
            <a:off x="2706291" y="2826663"/>
            <a:ext cx="2614732" cy="1172528"/>
          </a:xfrm>
          <a:prstGeom prst="rect">
            <a:avLst/>
          </a:prstGeom>
        </p:spPr>
      </p:pic>
      <p:sp>
        <p:nvSpPr>
          <p:cNvPr id="9" name="Text 5"/>
          <p:cNvSpPr/>
          <p:nvPr/>
        </p:nvSpPr>
        <p:spPr>
          <a:xfrm>
            <a:off x="3939183" y="3209330"/>
            <a:ext cx="148828"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Alexandria" pitchFamily="34" charset="0"/>
                <a:ea typeface="Alexandria" pitchFamily="34" charset="-122"/>
                <a:cs typeface="Alexandria" pitchFamily="34" charset="-120"/>
              </a:rPr>
              <a:t>2</a:t>
            </a:r>
            <a:endParaRPr lang="en-US" sz="2000" dirty="0"/>
          </a:p>
        </p:txBody>
      </p:sp>
      <p:sp>
        <p:nvSpPr>
          <p:cNvPr id="10" name="Text 6"/>
          <p:cNvSpPr/>
          <p:nvPr/>
        </p:nvSpPr>
        <p:spPr>
          <a:xfrm>
            <a:off x="5524500" y="3030141"/>
            <a:ext cx="2544008"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LBP</a:t>
            </a:r>
            <a:endParaRPr lang="en-US" sz="2000" dirty="0"/>
          </a:p>
        </p:txBody>
      </p:sp>
      <p:sp>
        <p:nvSpPr>
          <p:cNvPr id="11" name="Text 7"/>
          <p:cNvSpPr/>
          <p:nvPr/>
        </p:nvSpPr>
        <p:spPr>
          <a:xfrm>
            <a:off x="5524500" y="3470196"/>
            <a:ext cx="3588782"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Normalize edilmiş histogram vektörü</a:t>
            </a:r>
            <a:endParaRPr lang="en-US" sz="1600" dirty="0"/>
          </a:p>
        </p:txBody>
      </p:sp>
      <p:sp>
        <p:nvSpPr>
          <p:cNvPr id="12" name="Shape 8"/>
          <p:cNvSpPr/>
          <p:nvPr/>
        </p:nvSpPr>
        <p:spPr>
          <a:xfrm>
            <a:off x="5371862" y="4015026"/>
            <a:ext cx="8495467" cy="11430"/>
          </a:xfrm>
          <a:prstGeom prst="roundRect">
            <a:avLst>
              <a:gd name="adj" fmla="val 747870"/>
            </a:avLst>
          </a:prstGeom>
          <a:solidFill>
            <a:srgbClr val="B8C3DF"/>
          </a:solidFill>
          <a:ln/>
        </p:spPr>
        <p:txBody>
          <a:bodyPr/>
          <a:lstStyle/>
          <a:p>
            <a:endParaRPr lang="tr-TR"/>
          </a:p>
        </p:txBody>
      </p:sp>
      <p:pic>
        <p:nvPicPr>
          <p:cNvPr id="13" name="Image 2" descr="preencoded.png"/>
          <p:cNvPicPr>
            <a:picLocks noChangeAspect="1"/>
          </p:cNvPicPr>
          <p:nvPr/>
        </p:nvPicPr>
        <p:blipFill>
          <a:blip r:embed="rId5"/>
          <a:stretch>
            <a:fillRect/>
          </a:stretch>
        </p:blipFill>
        <p:spPr>
          <a:xfrm>
            <a:off x="2052518" y="4050030"/>
            <a:ext cx="3922157" cy="1172528"/>
          </a:xfrm>
          <a:prstGeom prst="rect">
            <a:avLst/>
          </a:prstGeom>
        </p:spPr>
      </p:pic>
      <p:sp>
        <p:nvSpPr>
          <p:cNvPr id="14" name="Text 9"/>
          <p:cNvSpPr/>
          <p:nvPr/>
        </p:nvSpPr>
        <p:spPr>
          <a:xfrm>
            <a:off x="3938588" y="4432697"/>
            <a:ext cx="149900"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Alexandria" pitchFamily="34" charset="0"/>
                <a:ea typeface="Alexandria" pitchFamily="34" charset="-122"/>
                <a:cs typeface="Alexandria" pitchFamily="34" charset="-120"/>
              </a:rPr>
              <a:t>3</a:t>
            </a:r>
            <a:endParaRPr lang="en-US" sz="2000" dirty="0"/>
          </a:p>
        </p:txBody>
      </p:sp>
      <p:sp>
        <p:nvSpPr>
          <p:cNvPr id="15" name="Text 10"/>
          <p:cNvSpPr/>
          <p:nvPr/>
        </p:nvSpPr>
        <p:spPr>
          <a:xfrm>
            <a:off x="6178153" y="4253508"/>
            <a:ext cx="1595795"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LBGLCM</a:t>
            </a:r>
            <a:endParaRPr lang="en-US" sz="2000" dirty="0"/>
          </a:p>
        </p:txBody>
      </p:sp>
      <p:sp>
        <p:nvSpPr>
          <p:cNvPr id="16" name="Text 11"/>
          <p:cNvSpPr/>
          <p:nvPr/>
        </p:nvSpPr>
        <p:spPr>
          <a:xfrm>
            <a:off x="6178153" y="4693563"/>
            <a:ext cx="159579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3 boyutlu vektör</a:t>
            </a:r>
            <a:endParaRPr lang="en-US" sz="1600" dirty="0"/>
          </a:p>
        </p:txBody>
      </p:sp>
      <p:sp>
        <p:nvSpPr>
          <p:cNvPr id="17" name="Shape 12"/>
          <p:cNvSpPr/>
          <p:nvPr/>
        </p:nvSpPr>
        <p:spPr>
          <a:xfrm>
            <a:off x="6025515" y="5238393"/>
            <a:ext cx="7841813" cy="11430"/>
          </a:xfrm>
          <a:prstGeom prst="roundRect">
            <a:avLst>
              <a:gd name="adj" fmla="val 747870"/>
            </a:avLst>
          </a:prstGeom>
          <a:solidFill>
            <a:srgbClr val="B8C3DF"/>
          </a:solidFill>
          <a:ln/>
        </p:spPr>
        <p:txBody>
          <a:bodyPr/>
          <a:lstStyle/>
          <a:p>
            <a:endParaRPr lang="tr-TR"/>
          </a:p>
        </p:txBody>
      </p:sp>
      <p:pic>
        <p:nvPicPr>
          <p:cNvPr id="18" name="Image 3" descr="preencoded.png"/>
          <p:cNvPicPr>
            <a:picLocks noChangeAspect="1"/>
          </p:cNvPicPr>
          <p:nvPr/>
        </p:nvPicPr>
        <p:blipFill>
          <a:blip r:embed="rId6"/>
          <a:stretch>
            <a:fillRect/>
          </a:stretch>
        </p:blipFill>
        <p:spPr>
          <a:xfrm>
            <a:off x="1398865" y="5273397"/>
            <a:ext cx="5229463" cy="1172528"/>
          </a:xfrm>
          <a:prstGeom prst="rect">
            <a:avLst/>
          </a:prstGeom>
        </p:spPr>
      </p:pic>
      <p:sp>
        <p:nvSpPr>
          <p:cNvPr id="19" name="Text 13"/>
          <p:cNvSpPr/>
          <p:nvPr/>
        </p:nvSpPr>
        <p:spPr>
          <a:xfrm>
            <a:off x="3937635" y="5656064"/>
            <a:ext cx="151924"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Alexandria" pitchFamily="34" charset="0"/>
                <a:ea typeface="Alexandria" pitchFamily="34" charset="-122"/>
                <a:cs typeface="Alexandria" pitchFamily="34" charset="-120"/>
              </a:rPr>
              <a:t>4</a:t>
            </a:r>
            <a:endParaRPr lang="en-US" sz="2000" dirty="0"/>
          </a:p>
        </p:txBody>
      </p:sp>
      <p:sp>
        <p:nvSpPr>
          <p:cNvPr id="20" name="Text 14"/>
          <p:cNvSpPr/>
          <p:nvPr/>
        </p:nvSpPr>
        <p:spPr>
          <a:xfrm>
            <a:off x="6831806" y="5476875"/>
            <a:ext cx="1595795"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GLRLM</a:t>
            </a:r>
            <a:endParaRPr lang="en-US" sz="2000" dirty="0"/>
          </a:p>
        </p:txBody>
      </p:sp>
      <p:sp>
        <p:nvSpPr>
          <p:cNvPr id="21" name="Text 15"/>
          <p:cNvSpPr/>
          <p:nvPr/>
        </p:nvSpPr>
        <p:spPr>
          <a:xfrm>
            <a:off x="6831806" y="5916930"/>
            <a:ext cx="159579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3 boyutlu vektör</a:t>
            </a:r>
            <a:endParaRPr lang="en-US" sz="1600" dirty="0"/>
          </a:p>
        </p:txBody>
      </p:sp>
      <p:sp>
        <p:nvSpPr>
          <p:cNvPr id="22" name="Shape 16"/>
          <p:cNvSpPr/>
          <p:nvPr/>
        </p:nvSpPr>
        <p:spPr>
          <a:xfrm>
            <a:off x="6679168" y="6461760"/>
            <a:ext cx="7188160" cy="11430"/>
          </a:xfrm>
          <a:prstGeom prst="roundRect">
            <a:avLst>
              <a:gd name="adj" fmla="val 747870"/>
            </a:avLst>
          </a:prstGeom>
          <a:solidFill>
            <a:srgbClr val="B8C3DF"/>
          </a:solidFill>
          <a:ln/>
        </p:spPr>
        <p:txBody>
          <a:bodyPr/>
          <a:lstStyle/>
          <a:p>
            <a:endParaRPr lang="tr-TR"/>
          </a:p>
        </p:txBody>
      </p:sp>
      <p:pic>
        <p:nvPicPr>
          <p:cNvPr id="23" name="Image 4" descr="preencoded.png"/>
          <p:cNvPicPr>
            <a:picLocks noChangeAspect="1"/>
          </p:cNvPicPr>
          <p:nvPr/>
        </p:nvPicPr>
        <p:blipFill>
          <a:blip r:embed="rId7"/>
          <a:stretch>
            <a:fillRect/>
          </a:stretch>
        </p:blipFill>
        <p:spPr>
          <a:xfrm>
            <a:off x="745212" y="6496764"/>
            <a:ext cx="6536888" cy="1172528"/>
          </a:xfrm>
          <a:prstGeom prst="rect">
            <a:avLst/>
          </a:prstGeom>
        </p:spPr>
      </p:pic>
      <p:sp>
        <p:nvSpPr>
          <p:cNvPr id="24" name="Text 17"/>
          <p:cNvSpPr/>
          <p:nvPr/>
        </p:nvSpPr>
        <p:spPr>
          <a:xfrm>
            <a:off x="3934897" y="6879431"/>
            <a:ext cx="157282" cy="407075"/>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Alexandria" pitchFamily="34" charset="0"/>
                <a:ea typeface="Alexandria" pitchFamily="34" charset="-122"/>
                <a:cs typeface="Alexandria" pitchFamily="34" charset="-120"/>
              </a:rPr>
              <a:t>5</a:t>
            </a:r>
            <a:endParaRPr lang="en-US" sz="2000" dirty="0"/>
          </a:p>
        </p:txBody>
      </p:sp>
      <p:sp>
        <p:nvSpPr>
          <p:cNvPr id="25" name="Text 18"/>
          <p:cNvSpPr/>
          <p:nvPr/>
        </p:nvSpPr>
        <p:spPr>
          <a:xfrm>
            <a:off x="7485578" y="6700242"/>
            <a:ext cx="3567589" cy="3180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Birleştirilmiş Özellik Vektörü</a:t>
            </a:r>
            <a:endParaRPr lang="en-US" sz="2000" dirty="0"/>
          </a:p>
        </p:txBody>
      </p:sp>
      <p:sp>
        <p:nvSpPr>
          <p:cNvPr id="26" name="Text 19"/>
          <p:cNvSpPr/>
          <p:nvPr/>
        </p:nvSpPr>
        <p:spPr>
          <a:xfrm>
            <a:off x="7485578" y="7140297"/>
            <a:ext cx="3715345" cy="32551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Tüm özelliklerin yatayda birleştirilmesi</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3" name="Text 0"/>
          <p:cNvSpPr/>
          <p:nvPr/>
        </p:nvSpPr>
        <p:spPr>
          <a:xfrm>
            <a:off x="630674" y="533241"/>
            <a:ext cx="7824549" cy="584954"/>
          </a:xfrm>
          <a:prstGeom prst="rect">
            <a:avLst/>
          </a:prstGeom>
          <a:noFill/>
          <a:ln/>
        </p:spPr>
        <p:txBody>
          <a:bodyPr wrap="none" lIns="0" tIns="0" rIns="0" bIns="0" rtlCol="0" anchor="t"/>
          <a:lstStyle/>
          <a:p>
            <a:pPr marL="0" indent="0">
              <a:lnSpc>
                <a:spcPts val="4600"/>
              </a:lnSpc>
              <a:buNone/>
            </a:pPr>
            <a:r>
              <a:rPr lang="en-US" sz="3650" dirty="0">
                <a:solidFill>
                  <a:srgbClr val="1B1B27"/>
                </a:solidFill>
                <a:latin typeface="Alexandria" pitchFamily="34" charset="0"/>
                <a:ea typeface="Alexandria" pitchFamily="34" charset="-122"/>
                <a:cs typeface="Alexandria" pitchFamily="34" charset="-120"/>
              </a:rPr>
              <a:t>Model Performans Karşılaştırması</a:t>
            </a:r>
            <a:endParaRPr lang="en-US" sz="3650" dirty="0"/>
          </a:p>
        </p:txBody>
      </p:sp>
      <p:sp>
        <p:nvSpPr>
          <p:cNvPr id="4" name="Shape 1"/>
          <p:cNvSpPr/>
          <p:nvPr/>
        </p:nvSpPr>
        <p:spPr>
          <a:xfrm>
            <a:off x="655201" y="5867400"/>
            <a:ext cx="13319998" cy="22860"/>
          </a:xfrm>
          <a:prstGeom prst="roundRect">
            <a:avLst>
              <a:gd name="adj" fmla="val 343953"/>
            </a:avLst>
          </a:prstGeom>
          <a:solidFill>
            <a:srgbClr val="B8C3DF"/>
          </a:solidFill>
          <a:ln/>
        </p:spPr>
        <p:txBody>
          <a:bodyPr/>
          <a:lstStyle/>
          <a:p>
            <a:endParaRPr lang="tr-TR"/>
          </a:p>
        </p:txBody>
      </p:sp>
      <p:sp>
        <p:nvSpPr>
          <p:cNvPr id="5" name="Shape 2"/>
          <p:cNvSpPr/>
          <p:nvPr/>
        </p:nvSpPr>
        <p:spPr>
          <a:xfrm>
            <a:off x="3251478" y="5212259"/>
            <a:ext cx="22860" cy="655201"/>
          </a:xfrm>
          <a:prstGeom prst="roundRect">
            <a:avLst>
              <a:gd name="adj" fmla="val 343953"/>
            </a:avLst>
          </a:prstGeom>
          <a:solidFill>
            <a:srgbClr val="B8C3DF"/>
          </a:solidFill>
          <a:ln/>
        </p:spPr>
        <p:txBody>
          <a:bodyPr/>
          <a:lstStyle/>
          <a:p>
            <a:endParaRPr lang="tr-TR"/>
          </a:p>
        </p:txBody>
      </p:sp>
      <p:sp>
        <p:nvSpPr>
          <p:cNvPr id="6" name="Shape 3"/>
          <p:cNvSpPr/>
          <p:nvPr/>
        </p:nvSpPr>
        <p:spPr>
          <a:xfrm>
            <a:off x="3052405"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p>
        </p:txBody>
      </p:sp>
      <p:sp>
        <p:nvSpPr>
          <p:cNvPr id="7" name="Text 4"/>
          <p:cNvSpPr/>
          <p:nvPr/>
        </p:nvSpPr>
        <p:spPr>
          <a:xfrm>
            <a:off x="3210282" y="5726966"/>
            <a:ext cx="10537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8" name="Text 5"/>
          <p:cNvSpPr/>
          <p:nvPr/>
        </p:nvSpPr>
        <p:spPr>
          <a:xfrm>
            <a:off x="2093000" y="3722013"/>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Alexandria" pitchFamily="34" charset="0"/>
                <a:ea typeface="Alexandria" pitchFamily="34" charset="-122"/>
                <a:cs typeface="Alexandria" pitchFamily="34" charset="-120"/>
              </a:rPr>
              <a:t>SVM</a:t>
            </a:r>
            <a:endParaRPr lang="en-US" sz="1800" dirty="0"/>
          </a:p>
        </p:txBody>
      </p:sp>
      <p:sp>
        <p:nvSpPr>
          <p:cNvPr id="9" name="Text 6"/>
          <p:cNvSpPr/>
          <p:nvPr/>
        </p:nvSpPr>
        <p:spPr>
          <a:xfrm>
            <a:off x="842367" y="4126706"/>
            <a:ext cx="4841319" cy="898327"/>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Nobile" pitchFamily="34" charset="0"/>
                <a:ea typeface="Nobile" pitchFamily="34" charset="-122"/>
                <a:cs typeface="Nobile" pitchFamily="34" charset="-120"/>
              </a:rPr>
              <a:t>SVM, doğrulama seti üzerinde en yüksek doğruluk değerine ulaşmıştır. Bu nedenle test aşamasında SVM modeli tercih edilmiştir.</a:t>
            </a:r>
            <a:endParaRPr lang="en-US" sz="1450" dirty="0"/>
          </a:p>
        </p:txBody>
      </p:sp>
      <p:sp>
        <p:nvSpPr>
          <p:cNvPr id="10" name="Shape 7"/>
          <p:cNvSpPr/>
          <p:nvPr/>
        </p:nvSpPr>
        <p:spPr>
          <a:xfrm>
            <a:off x="5952887" y="5867340"/>
            <a:ext cx="22860" cy="655201"/>
          </a:xfrm>
          <a:prstGeom prst="roundRect">
            <a:avLst>
              <a:gd name="adj" fmla="val 343953"/>
            </a:avLst>
          </a:prstGeom>
          <a:solidFill>
            <a:srgbClr val="B8C3DF"/>
          </a:solidFill>
          <a:ln/>
        </p:spPr>
        <p:txBody>
          <a:bodyPr/>
          <a:lstStyle/>
          <a:p>
            <a:endParaRPr lang="tr-TR"/>
          </a:p>
        </p:txBody>
      </p:sp>
      <p:sp>
        <p:nvSpPr>
          <p:cNvPr id="11" name="Shape 8"/>
          <p:cNvSpPr/>
          <p:nvPr/>
        </p:nvSpPr>
        <p:spPr>
          <a:xfrm>
            <a:off x="5753814"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p>
        </p:txBody>
      </p:sp>
      <p:sp>
        <p:nvSpPr>
          <p:cNvPr id="12" name="Text 9"/>
          <p:cNvSpPr/>
          <p:nvPr/>
        </p:nvSpPr>
        <p:spPr>
          <a:xfrm>
            <a:off x="5882164" y="5726966"/>
            <a:ext cx="164306"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13" name="Text 10"/>
          <p:cNvSpPr/>
          <p:nvPr/>
        </p:nvSpPr>
        <p:spPr>
          <a:xfrm>
            <a:off x="4794409" y="6709767"/>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Alexandria" pitchFamily="34" charset="0"/>
                <a:ea typeface="Alexandria" pitchFamily="34" charset="-122"/>
                <a:cs typeface="Alexandria" pitchFamily="34" charset="-120"/>
              </a:rPr>
              <a:t>Rastgele Orman</a:t>
            </a:r>
            <a:endParaRPr lang="en-US" sz="1800" dirty="0"/>
          </a:p>
        </p:txBody>
      </p:sp>
      <p:sp>
        <p:nvSpPr>
          <p:cNvPr id="14" name="Text 11"/>
          <p:cNvSpPr/>
          <p:nvPr/>
        </p:nvSpPr>
        <p:spPr>
          <a:xfrm>
            <a:off x="3543776" y="7114461"/>
            <a:ext cx="4841319" cy="598884"/>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Nobile" pitchFamily="34" charset="0"/>
                <a:ea typeface="Nobile" pitchFamily="34" charset="-122"/>
                <a:cs typeface="Nobile" pitchFamily="34" charset="-120"/>
              </a:rPr>
              <a:t>Rastgele Orman, orta seviyede performans sergilemiştir.</a:t>
            </a:r>
            <a:endParaRPr lang="en-US" sz="1450" dirty="0"/>
          </a:p>
        </p:txBody>
      </p:sp>
      <p:sp>
        <p:nvSpPr>
          <p:cNvPr id="15" name="Shape 12"/>
          <p:cNvSpPr/>
          <p:nvPr/>
        </p:nvSpPr>
        <p:spPr>
          <a:xfrm>
            <a:off x="8654296" y="5212259"/>
            <a:ext cx="22860" cy="655201"/>
          </a:xfrm>
          <a:prstGeom prst="roundRect">
            <a:avLst>
              <a:gd name="adj" fmla="val 343953"/>
            </a:avLst>
          </a:prstGeom>
          <a:solidFill>
            <a:srgbClr val="B8C3DF"/>
          </a:solidFill>
          <a:ln/>
        </p:spPr>
        <p:txBody>
          <a:bodyPr/>
          <a:lstStyle/>
          <a:p>
            <a:endParaRPr lang="tr-TR"/>
          </a:p>
        </p:txBody>
      </p:sp>
      <p:sp>
        <p:nvSpPr>
          <p:cNvPr id="16" name="Shape 13"/>
          <p:cNvSpPr/>
          <p:nvPr/>
        </p:nvSpPr>
        <p:spPr>
          <a:xfrm>
            <a:off x="8455223"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p>
        </p:txBody>
      </p:sp>
      <p:sp>
        <p:nvSpPr>
          <p:cNvPr id="17" name="Text 14"/>
          <p:cNvSpPr/>
          <p:nvPr/>
        </p:nvSpPr>
        <p:spPr>
          <a:xfrm>
            <a:off x="8583097" y="5726966"/>
            <a:ext cx="165378"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8" name="Text 15"/>
          <p:cNvSpPr/>
          <p:nvPr/>
        </p:nvSpPr>
        <p:spPr>
          <a:xfrm>
            <a:off x="7495818" y="4021455"/>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Alexandria" pitchFamily="34" charset="0"/>
                <a:ea typeface="Alexandria" pitchFamily="34" charset="-122"/>
                <a:cs typeface="Alexandria" pitchFamily="34" charset="-120"/>
              </a:rPr>
              <a:t>Lojistik Regresyon</a:t>
            </a:r>
            <a:endParaRPr lang="en-US" sz="1800" dirty="0"/>
          </a:p>
        </p:txBody>
      </p:sp>
      <p:sp>
        <p:nvSpPr>
          <p:cNvPr id="19" name="Text 16"/>
          <p:cNvSpPr/>
          <p:nvPr/>
        </p:nvSpPr>
        <p:spPr>
          <a:xfrm>
            <a:off x="6245185" y="4426148"/>
            <a:ext cx="4841319" cy="598884"/>
          </a:xfrm>
          <a:prstGeom prst="rect">
            <a:avLst/>
          </a:prstGeom>
          <a:noFill/>
          <a:ln/>
        </p:spPr>
        <p:txBody>
          <a:bodyPr wrap="square" lIns="0" tIns="0" rIns="0" bIns="0" rtlCol="0" anchor="t"/>
          <a:lstStyle/>
          <a:p>
            <a:pPr marL="0" indent="0" algn="ctr">
              <a:lnSpc>
                <a:spcPts val="2350"/>
              </a:lnSpc>
              <a:buNone/>
            </a:pPr>
            <a:r>
              <a:rPr lang="en-US" sz="1450" dirty="0">
                <a:solidFill>
                  <a:srgbClr val="404155"/>
                </a:solidFill>
                <a:latin typeface="Nobile" pitchFamily="34" charset="0"/>
                <a:ea typeface="Nobile" pitchFamily="34" charset="-122"/>
                <a:cs typeface="Nobile" pitchFamily="34" charset="-120"/>
              </a:rPr>
              <a:t>Lojistik Regresyon, orta seviyede performans sergilemiştir.</a:t>
            </a:r>
            <a:endParaRPr lang="en-US" sz="1450" dirty="0"/>
          </a:p>
        </p:txBody>
      </p:sp>
      <p:sp>
        <p:nvSpPr>
          <p:cNvPr id="20" name="Shape 17"/>
          <p:cNvSpPr/>
          <p:nvPr/>
        </p:nvSpPr>
        <p:spPr>
          <a:xfrm>
            <a:off x="11355705" y="5867340"/>
            <a:ext cx="22860" cy="655201"/>
          </a:xfrm>
          <a:prstGeom prst="roundRect">
            <a:avLst>
              <a:gd name="adj" fmla="val 343953"/>
            </a:avLst>
          </a:prstGeom>
          <a:solidFill>
            <a:srgbClr val="B8C3DF"/>
          </a:solidFill>
          <a:ln/>
        </p:spPr>
        <p:txBody>
          <a:bodyPr/>
          <a:lstStyle/>
          <a:p>
            <a:endParaRPr lang="tr-TR"/>
          </a:p>
        </p:txBody>
      </p:sp>
      <p:sp>
        <p:nvSpPr>
          <p:cNvPr id="21" name="Shape 18"/>
          <p:cNvSpPr/>
          <p:nvPr/>
        </p:nvSpPr>
        <p:spPr>
          <a:xfrm>
            <a:off x="11156633" y="5656838"/>
            <a:ext cx="421124" cy="421124"/>
          </a:xfrm>
          <a:prstGeom prst="roundRect">
            <a:avLst>
              <a:gd name="adj" fmla="val 18671"/>
            </a:avLst>
          </a:prstGeom>
          <a:solidFill>
            <a:srgbClr val="D2DDF9"/>
          </a:solidFill>
          <a:ln w="7620">
            <a:solidFill>
              <a:srgbClr val="B8C3DF"/>
            </a:solidFill>
            <a:prstDash val="solid"/>
          </a:ln>
        </p:spPr>
        <p:txBody>
          <a:bodyPr/>
          <a:lstStyle/>
          <a:p>
            <a:endParaRPr lang="tr-TR"/>
          </a:p>
        </p:txBody>
      </p:sp>
      <p:sp>
        <p:nvSpPr>
          <p:cNvPr id="22" name="Text 19"/>
          <p:cNvSpPr/>
          <p:nvPr/>
        </p:nvSpPr>
        <p:spPr>
          <a:xfrm>
            <a:off x="11283315" y="5726966"/>
            <a:ext cx="16764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4</a:t>
            </a:r>
            <a:endParaRPr lang="en-US" sz="2200" dirty="0"/>
          </a:p>
        </p:txBody>
      </p:sp>
      <p:sp>
        <p:nvSpPr>
          <p:cNvPr id="23" name="Text 20"/>
          <p:cNvSpPr/>
          <p:nvPr/>
        </p:nvSpPr>
        <p:spPr>
          <a:xfrm>
            <a:off x="10197227" y="6709767"/>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Alexandria" pitchFamily="34" charset="0"/>
                <a:ea typeface="Alexandria" pitchFamily="34" charset="-122"/>
                <a:cs typeface="Alexandria" pitchFamily="34" charset="-120"/>
              </a:rPr>
              <a:t>KNN</a:t>
            </a:r>
            <a:endParaRPr lang="en-US" sz="1800" dirty="0"/>
          </a:p>
        </p:txBody>
      </p:sp>
      <p:sp>
        <p:nvSpPr>
          <p:cNvPr id="24" name="Text 21"/>
          <p:cNvSpPr/>
          <p:nvPr/>
        </p:nvSpPr>
        <p:spPr>
          <a:xfrm>
            <a:off x="8946594" y="7114461"/>
            <a:ext cx="4841319"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Nobile" pitchFamily="34" charset="0"/>
                <a:ea typeface="Nobile" pitchFamily="34" charset="-122"/>
                <a:cs typeface="Nobile" pitchFamily="34" charset="-120"/>
              </a:rPr>
              <a:t>KNN, </a:t>
            </a:r>
            <a:r>
              <a:rPr lang="en-US" sz="1450" dirty="0" err="1">
                <a:solidFill>
                  <a:srgbClr val="404155"/>
                </a:solidFill>
                <a:latin typeface="Nobile" pitchFamily="34" charset="0"/>
                <a:ea typeface="Nobile" pitchFamily="34" charset="-122"/>
                <a:cs typeface="Nobile" pitchFamily="34" charset="-120"/>
              </a:rPr>
              <a:t>orta</a:t>
            </a:r>
            <a:r>
              <a:rPr lang="en-US" sz="1450" dirty="0">
                <a:solidFill>
                  <a:srgbClr val="404155"/>
                </a:solidFill>
                <a:latin typeface="Nobile" pitchFamily="34" charset="0"/>
                <a:ea typeface="Nobile" pitchFamily="34" charset="-122"/>
                <a:cs typeface="Nobile" pitchFamily="34" charset="-120"/>
              </a:rPr>
              <a:t> </a:t>
            </a:r>
            <a:r>
              <a:rPr lang="en-US" sz="1450" dirty="0" err="1">
                <a:solidFill>
                  <a:srgbClr val="404155"/>
                </a:solidFill>
                <a:latin typeface="Nobile" pitchFamily="34" charset="0"/>
                <a:ea typeface="Nobile" pitchFamily="34" charset="-122"/>
                <a:cs typeface="Nobile" pitchFamily="34" charset="-120"/>
              </a:rPr>
              <a:t>seviyede</a:t>
            </a:r>
            <a:r>
              <a:rPr lang="en-US" sz="1450" dirty="0">
                <a:solidFill>
                  <a:srgbClr val="404155"/>
                </a:solidFill>
                <a:latin typeface="Nobile" pitchFamily="34" charset="0"/>
                <a:ea typeface="Nobile" pitchFamily="34" charset="-122"/>
                <a:cs typeface="Nobile" pitchFamily="34" charset="-120"/>
              </a:rPr>
              <a:t> </a:t>
            </a:r>
            <a:r>
              <a:rPr lang="en-US" sz="1450" dirty="0" err="1">
                <a:solidFill>
                  <a:srgbClr val="404155"/>
                </a:solidFill>
                <a:latin typeface="Nobile" pitchFamily="34" charset="0"/>
                <a:ea typeface="Nobile" pitchFamily="34" charset="-122"/>
                <a:cs typeface="Nobile" pitchFamily="34" charset="-120"/>
              </a:rPr>
              <a:t>performans</a:t>
            </a:r>
            <a:r>
              <a:rPr lang="en-US" sz="1450" dirty="0">
                <a:solidFill>
                  <a:srgbClr val="404155"/>
                </a:solidFill>
                <a:latin typeface="Nobile" pitchFamily="34" charset="0"/>
                <a:ea typeface="Nobile" pitchFamily="34" charset="-122"/>
                <a:cs typeface="Nobile" pitchFamily="34" charset="-120"/>
              </a:rPr>
              <a:t> </a:t>
            </a:r>
            <a:r>
              <a:rPr lang="en-US" sz="1450" dirty="0" err="1">
                <a:solidFill>
                  <a:srgbClr val="404155"/>
                </a:solidFill>
                <a:latin typeface="Nobile" pitchFamily="34" charset="0"/>
                <a:ea typeface="Nobile" pitchFamily="34" charset="-122"/>
                <a:cs typeface="Nobile" pitchFamily="34" charset="-120"/>
              </a:rPr>
              <a:t>sergilemiştir</a:t>
            </a:r>
            <a:r>
              <a:rPr lang="en-US" sz="1450" dirty="0">
                <a:solidFill>
                  <a:srgbClr val="404155"/>
                </a:solidFill>
                <a:latin typeface="Nobile" pitchFamily="34" charset="0"/>
                <a:ea typeface="Nobile" pitchFamily="34" charset="-122"/>
                <a:cs typeface="Nobile" pitchFamily="34" charset="-120"/>
              </a:rPr>
              <a:t>.</a:t>
            </a:r>
            <a:endParaRPr lang="en-US" sz="1450" dirty="0"/>
          </a:p>
        </p:txBody>
      </p:sp>
      <p:sp>
        <p:nvSpPr>
          <p:cNvPr id="25" name="Shape 18">
            <a:extLst>
              <a:ext uri="{FF2B5EF4-FFF2-40B4-BE49-F238E27FC236}">
                <a16:creationId xmlns:a16="http://schemas.microsoft.com/office/drawing/2014/main" id="{67BD220D-7E9F-E0DC-B7B8-EA96A80AFDA5}"/>
              </a:ext>
            </a:extLst>
          </p:cNvPr>
          <p:cNvSpPr/>
          <p:nvPr/>
        </p:nvSpPr>
        <p:spPr>
          <a:xfrm>
            <a:off x="13364170" y="5625259"/>
            <a:ext cx="421124" cy="421124"/>
          </a:xfrm>
          <a:prstGeom prst="roundRect">
            <a:avLst>
              <a:gd name="adj" fmla="val 18671"/>
            </a:avLst>
          </a:prstGeom>
          <a:solidFill>
            <a:srgbClr val="D2DDF9"/>
          </a:solidFill>
          <a:ln w="7620">
            <a:solidFill>
              <a:srgbClr val="B8C3DF"/>
            </a:solidFill>
            <a:prstDash val="solid"/>
          </a:ln>
        </p:spPr>
        <p:txBody>
          <a:bodyPr/>
          <a:lstStyle/>
          <a:p>
            <a:endParaRPr lang="tr-TR"/>
          </a:p>
        </p:txBody>
      </p:sp>
      <p:sp>
        <p:nvSpPr>
          <p:cNvPr id="26" name="Text 19">
            <a:extLst>
              <a:ext uri="{FF2B5EF4-FFF2-40B4-BE49-F238E27FC236}">
                <a16:creationId xmlns:a16="http://schemas.microsoft.com/office/drawing/2014/main" id="{E6F7D66F-3755-B754-1517-F70544347455}"/>
              </a:ext>
            </a:extLst>
          </p:cNvPr>
          <p:cNvSpPr/>
          <p:nvPr/>
        </p:nvSpPr>
        <p:spPr>
          <a:xfrm>
            <a:off x="13490912" y="5749826"/>
            <a:ext cx="167640" cy="280868"/>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5</a:t>
            </a:r>
            <a:endParaRPr lang="en-US" sz="2200" dirty="0"/>
          </a:p>
        </p:txBody>
      </p:sp>
      <p:sp>
        <p:nvSpPr>
          <p:cNvPr id="27" name="Text 20">
            <a:extLst>
              <a:ext uri="{FF2B5EF4-FFF2-40B4-BE49-F238E27FC236}">
                <a16:creationId xmlns:a16="http://schemas.microsoft.com/office/drawing/2014/main" id="{ED1BE2C4-CE9E-DD43-4155-60525BE055C5}"/>
              </a:ext>
            </a:extLst>
          </p:cNvPr>
          <p:cNvSpPr/>
          <p:nvPr/>
        </p:nvSpPr>
        <p:spPr>
          <a:xfrm>
            <a:off x="12109314" y="4063886"/>
            <a:ext cx="2340054" cy="292418"/>
          </a:xfrm>
          <a:prstGeom prst="rect">
            <a:avLst/>
          </a:prstGeom>
          <a:noFill/>
          <a:ln/>
        </p:spPr>
        <p:txBody>
          <a:bodyPr wrap="none" lIns="0" tIns="0" rIns="0" bIns="0" rtlCol="0" anchor="t"/>
          <a:lstStyle/>
          <a:p>
            <a:pPr marL="0" indent="0" algn="ctr">
              <a:lnSpc>
                <a:spcPts val="2300"/>
              </a:lnSpc>
              <a:buNone/>
            </a:pPr>
            <a:r>
              <a:rPr lang="en-US" sz="1800" dirty="0">
                <a:solidFill>
                  <a:srgbClr val="404155"/>
                </a:solidFill>
                <a:latin typeface="Alexandria" pitchFamily="34" charset="0"/>
                <a:ea typeface="Alexandria" pitchFamily="34" charset="-122"/>
                <a:cs typeface="Alexandria" pitchFamily="34" charset="-120"/>
              </a:rPr>
              <a:t>Karar Ağacı</a:t>
            </a:r>
            <a:endParaRPr lang="en-US" sz="1800" dirty="0"/>
          </a:p>
        </p:txBody>
      </p:sp>
      <p:sp>
        <p:nvSpPr>
          <p:cNvPr id="28" name="Text 21">
            <a:extLst>
              <a:ext uri="{FF2B5EF4-FFF2-40B4-BE49-F238E27FC236}">
                <a16:creationId xmlns:a16="http://schemas.microsoft.com/office/drawing/2014/main" id="{2B32E80C-D0B3-EE77-09A3-A43C0742C418}"/>
              </a:ext>
            </a:extLst>
          </p:cNvPr>
          <p:cNvSpPr/>
          <p:nvPr/>
        </p:nvSpPr>
        <p:spPr>
          <a:xfrm>
            <a:off x="10858682" y="4473878"/>
            <a:ext cx="4841319"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Nobile" pitchFamily="34" charset="0"/>
                <a:ea typeface="Nobile" pitchFamily="34" charset="-122"/>
                <a:cs typeface="Nobile" pitchFamily="34" charset="-120"/>
              </a:rPr>
              <a:t>Karar Ağacı, en </a:t>
            </a:r>
            <a:r>
              <a:rPr lang="en-US" sz="1450" dirty="0" err="1">
                <a:solidFill>
                  <a:srgbClr val="404155"/>
                </a:solidFill>
                <a:latin typeface="Nobile" pitchFamily="34" charset="0"/>
                <a:ea typeface="Nobile" pitchFamily="34" charset="-122"/>
                <a:cs typeface="Nobile" pitchFamily="34" charset="-120"/>
              </a:rPr>
              <a:t>düşük</a:t>
            </a:r>
            <a:r>
              <a:rPr lang="en-US" sz="1450" dirty="0">
                <a:solidFill>
                  <a:srgbClr val="404155"/>
                </a:solidFill>
                <a:latin typeface="Nobile" pitchFamily="34" charset="0"/>
                <a:ea typeface="Nobile" pitchFamily="34" charset="-122"/>
                <a:cs typeface="Nobile" pitchFamily="34" charset="-120"/>
              </a:rPr>
              <a:t> </a:t>
            </a:r>
          </a:p>
          <a:p>
            <a:pPr marL="0" indent="0" algn="ctr">
              <a:lnSpc>
                <a:spcPts val="2350"/>
              </a:lnSpc>
              <a:buNone/>
            </a:pPr>
            <a:r>
              <a:rPr lang="en-US" sz="1450" dirty="0" err="1">
                <a:solidFill>
                  <a:srgbClr val="404155"/>
                </a:solidFill>
                <a:latin typeface="Nobile" pitchFamily="34" charset="0"/>
                <a:ea typeface="Nobile" pitchFamily="34" charset="-122"/>
                <a:cs typeface="Nobile" pitchFamily="34" charset="-120"/>
              </a:rPr>
              <a:t>performansı</a:t>
            </a:r>
            <a:r>
              <a:rPr lang="en-US" sz="1450" dirty="0">
                <a:solidFill>
                  <a:srgbClr val="404155"/>
                </a:solidFill>
                <a:latin typeface="Nobile" pitchFamily="34" charset="0"/>
                <a:ea typeface="Nobile" pitchFamily="34" charset="-122"/>
                <a:cs typeface="Nobile" pitchFamily="34" charset="-120"/>
              </a:rPr>
              <a:t> elde etmiştir.</a:t>
            </a:r>
            <a:endParaRPr lang="en-US" sz="1450" dirty="0"/>
          </a:p>
        </p:txBody>
      </p:sp>
      <p:sp>
        <p:nvSpPr>
          <p:cNvPr id="29" name="Shape 12">
            <a:extLst>
              <a:ext uri="{FF2B5EF4-FFF2-40B4-BE49-F238E27FC236}">
                <a16:creationId xmlns:a16="http://schemas.microsoft.com/office/drawing/2014/main" id="{062884B4-7842-2820-931D-8E4C234D5007}"/>
              </a:ext>
            </a:extLst>
          </p:cNvPr>
          <p:cNvSpPr/>
          <p:nvPr/>
        </p:nvSpPr>
        <p:spPr>
          <a:xfrm>
            <a:off x="13540501" y="5005121"/>
            <a:ext cx="22860" cy="655201"/>
          </a:xfrm>
          <a:prstGeom prst="roundRect">
            <a:avLst>
              <a:gd name="adj" fmla="val 343953"/>
            </a:avLst>
          </a:prstGeom>
          <a:solidFill>
            <a:srgbClr val="B8C3DF"/>
          </a:solidFill>
          <a:ln/>
        </p:spPr>
        <p:txBody>
          <a:bodyPr/>
          <a:lstStyle/>
          <a:p>
            <a:endParaRPr lang="tr-TR"/>
          </a:p>
        </p:txBody>
      </p:sp>
      <p:graphicFrame>
        <p:nvGraphicFramePr>
          <p:cNvPr id="32" name="Table 31">
            <a:extLst>
              <a:ext uri="{FF2B5EF4-FFF2-40B4-BE49-F238E27FC236}">
                <a16:creationId xmlns:a16="http://schemas.microsoft.com/office/drawing/2014/main" id="{BD7B7E99-9013-6074-496D-DFBD0D092FF4}"/>
              </a:ext>
            </a:extLst>
          </p:cNvPr>
          <p:cNvGraphicFramePr>
            <a:graphicFrameLocks noGrp="1"/>
          </p:cNvGraphicFramePr>
          <p:nvPr>
            <p:extLst>
              <p:ext uri="{D42A27DB-BD31-4B8C-83A1-F6EECF244321}">
                <p14:modId xmlns:p14="http://schemas.microsoft.com/office/powerpoint/2010/main" val="2745510045"/>
              </p:ext>
            </p:extLst>
          </p:nvPr>
        </p:nvGraphicFramePr>
        <p:xfrm>
          <a:off x="2440885" y="1305421"/>
          <a:ext cx="9387156" cy="2173974"/>
        </p:xfrm>
        <a:graphic>
          <a:graphicData uri="http://schemas.openxmlformats.org/drawingml/2006/table">
            <a:tbl>
              <a:tblPr firstRow="1" bandRow="1">
                <a:tableStyleId>{5C22544A-7EE6-4342-B048-85BDC9FD1C3A}</a:tableStyleId>
              </a:tblPr>
              <a:tblGrid>
                <a:gridCol w="4693578">
                  <a:extLst>
                    <a:ext uri="{9D8B030D-6E8A-4147-A177-3AD203B41FA5}">
                      <a16:colId xmlns:a16="http://schemas.microsoft.com/office/drawing/2014/main" val="483361294"/>
                    </a:ext>
                  </a:extLst>
                </a:gridCol>
                <a:gridCol w="4693578">
                  <a:extLst>
                    <a:ext uri="{9D8B030D-6E8A-4147-A177-3AD203B41FA5}">
                      <a16:colId xmlns:a16="http://schemas.microsoft.com/office/drawing/2014/main" val="2363063482"/>
                    </a:ext>
                  </a:extLst>
                </a:gridCol>
              </a:tblGrid>
              <a:tr h="362329">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Model</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Doğruluk (Validation)</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3839620"/>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Random Forest</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~0.6817</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2323824"/>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SVM</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~0.7336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1803908"/>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~0.6273</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908663"/>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~0.6778</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2728026"/>
                  </a:ext>
                </a:extLst>
              </a:tr>
              <a:tr h="362329">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Decision Tree</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~0.5391</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26789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3" name="Text 0"/>
          <p:cNvSpPr/>
          <p:nvPr/>
        </p:nvSpPr>
        <p:spPr>
          <a:xfrm>
            <a:off x="6280190" y="130373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Test Seti Sonuçları</a:t>
            </a:r>
            <a:endParaRPr lang="en-US" sz="4450" dirty="0"/>
          </a:p>
        </p:txBody>
      </p:sp>
      <p:pic>
        <p:nvPicPr>
          <p:cNvPr id="4" name="Image 1" descr="preencoded.png"/>
          <p:cNvPicPr>
            <a:picLocks noChangeAspect="1"/>
          </p:cNvPicPr>
          <p:nvPr/>
        </p:nvPicPr>
        <p:blipFill>
          <a:blip r:embed="rId3"/>
          <a:stretch>
            <a:fillRect/>
          </a:stretch>
        </p:blipFill>
        <p:spPr>
          <a:xfrm>
            <a:off x="6280190" y="2352675"/>
            <a:ext cx="1134070" cy="1814513"/>
          </a:xfrm>
          <a:prstGeom prst="rect">
            <a:avLst/>
          </a:prstGeom>
        </p:spPr>
      </p:pic>
      <p:sp>
        <p:nvSpPr>
          <p:cNvPr id="5" name="Text 1"/>
          <p:cNvSpPr/>
          <p:nvPr/>
        </p:nvSpPr>
        <p:spPr>
          <a:xfrm>
            <a:off x="7754422" y="25794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Genel Doğruluk</a:t>
            </a:r>
            <a:endParaRPr lang="en-US" sz="2200" dirty="0"/>
          </a:p>
        </p:txBody>
      </p:sp>
      <p:sp>
        <p:nvSpPr>
          <p:cNvPr id="6" name="Text 2"/>
          <p:cNvSpPr/>
          <p:nvPr/>
        </p:nvSpPr>
        <p:spPr>
          <a:xfrm>
            <a:off x="7754422" y="306990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Test setinde %76 civarı doğruluk elde edilmiştir.</a:t>
            </a:r>
            <a:endParaRPr lang="en-US" sz="1750" dirty="0"/>
          </a:p>
        </p:txBody>
      </p:sp>
      <p:pic>
        <p:nvPicPr>
          <p:cNvPr id="7" name="Image 2" descr="preencoded.png"/>
          <p:cNvPicPr>
            <a:picLocks noChangeAspect="1"/>
          </p:cNvPicPr>
          <p:nvPr/>
        </p:nvPicPr>
        <p:blipFill>
          <a:blip r:embed="rId4"/>
          <a:stretch>
            <a:fillRect/>
          </a:stretch>
        </p:blipFill>
        <p:spPr>
          <a:xfrm>
            <a:off x="6280190" y="4167188"/>
            <a:ext cx="1134070" cy="2758559"/>
          </a:xfrm>
          <a:prstGeom prst="rect">
            <a:avLst/>
          </a:prstGeom>
        </p:spPr>
      </p:pic>
      <p:sp>
        <p:nvSpPr>
          <p:cNvPr id="8" name="Text 3"/>
          <p:cNvSpPr/>
          <p:nvPr/>
        </p:nvSpPr>
        <p:spPr>
          <a:xfrm>
            <a:off x="7754422" y="43940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Sınıf Bazlı Metrikler</a:t>
            </a:r>
            <a:endParaRPr lang="en-US" sz="2200" dirty="0"/>
          </a:p>
        </p:txBody>
      </p:sp>
      <p:sp>
        <p:nvSpPr>
          <p:cNvPr id="9" name="Text 4"/>
          <p:cNvSpPr/>
          <p:nvPr/>
        </p:nvSpPr>
        <p:spPr>
          <a:xfrm>
            <a:off x="7754422" y="4884420"/>
            <a:ext cx="608218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Bazı rakamlar diğerlerine göre daha kolay tanınmıştır (örneğin “0” ve “1” oldukça başarılıyken “2” sınıfında başarı daha düşüktür). Bu, dokusal özellik setinin bazı rakamları ayırt etmekte daha başarılı olduğunu, bazılarında ise yetersiz kaldığını göstermektedir.</a:t>
            </a:r>
            <a:endParaRPr lang="en-US" sz="1750" dirty="0"/>
          </a:p>
        </p:txBody>
      </p:sp>
      <p:graphicFrame>
        <p:nvGraphicFramePr>
          <p:cNvPr id="14" name="Table 13">
            <a:extLst>
              <a:ext uri="{FF2B5EF4-FFF2-40B4-BE49-F238E27FC236}">
                <a16:creationId xmlns:a16="http://schemas.microsoft.com/office/drawing/2014/main" id="{D6D8F04E-F594-17B4-CD78-0F17F1B7457C}"/>
              </a:ext>
            </a:extLst>
          </p:cNvPr>
          <p:cNvGraphicFramePr>
            <a:graphicFrameLocks noGrp="1"/>
          </p:cNvGraphicFramePr>
          <p:nvPr>
            <p:extLst>
              <p:ext uri="{D42A27DB-BD31-4B8C-83A1-F6EECF244321}">
                <p14:modId xmlns:p14="http://schemas.microsoft.com/office/powerpoint/2010/main" val="923603227"/>
              </p:ext>
            </p:extLst>
          </p:nvPr>
        </p:nvGraphicFramePr>
        <p:xfrm>
          <a:off x="793789" y="1049265"/>
          <a:ext cx="4117880" cy="6235845"/>
        </p:xfrm>
        <a:graphic>
          <a:graphicData uri="http://schemas.openxmlformats.org/drawingml/2006/table">
            <a:tbl>
              <a:tblPr firstRow="1" bandRow="1">
                <a:tableStyleId>{5C22544A-7EE6-4342-B048-85BDC9FD1C3A}</a:tableStyleId>
              </a:tblPr>
              <a:tblGrid>
                <a:gridCol w="1029470">
                  <a:extLst>
                    <a:ext uri="{9D8B030D-6E8A-4147-A177-3AD203B41FA5}">
                      <a16:colId xmlns:a16="http://schemas.microsoft.com/office/drawing/2014/main" val="3369400764"/>
                    </a:ext>
                  </a:extLst>
                </a:gridCol>
                <a:gridCol w="1029470">
                  <a:extLst>
                    <a:ext uri="{9D8B030D-6E8A-4147-A177-3AD203B41FA5}">
                      <a16:colId xmlns:a16="http://schemas.microsoft.com/office/drawing/2014/main" val="1353423706"/>
                    </a:ext>
                  </a:extLst>
                </a:gridCol>
                <a:gridCol w="1029470">
                  <a:extLst>
                    <a:ext uri="{9D8B030D-6E8A-4147-A177-3AD203B41FA5}">
                      <a16:colId xmlns:a16="http://schemas.microsoft.com/office/drawing/2014/main" val="3378707380"/>
                    </a:ext>
                  </a:extLst>
                </a:gridCol>
                <a:gridCol w="1029470">
                  <a:extLst>
                    <a:ext uri="{9D8B030D-6E8A-4147-A177-3AD203B41FA5}">
                      <a16:colId xmlns:a16="http://schemas.microsoft.com/office/drawing/2014/main" val="3098781372"/>
                    </a:ext>
                  </a:extLst>
                </a:gridCol>
              </a:tblGrid>
              <a:tr h="566895">
                <a:tc>
                  <a:txBody>
                    <a:bodyPr/>
                    <a:lstStyle/>
                    <a:p>
                      <a:pPr algn="ctr">
                        <a:lnSpc>
                          <a:spcPct val="115000"/>
                        </a:lnSpc>
                        <a:spcAft>
                          <a:spcPts val="800"/>
                        </a:spcAft>
                      </a:pPr>
                      <a:r>
                        <a:rPr lang="tr-TR" sz="1600" b="1" kern="0" dirty="0">
                          <a:effectLst/>
                          <a:latin typeface="Times New Roman" panose="02020603050405020304" pitchFamily="18" charset="0"/>
                          <a:ea typeface="Times New Roman" panose="02020603050405020304" pitchFamily="18" charset="0"/>
                          <a:cs typeface="Times New Roman" panose="02020603050405020304" pitchFamily="18" charset="0"/>
                        </a:rPr>
                        <a:t>Sınıf</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b="1" kern="0">
                          <a:effectLst/>
                          <a:latin typeface="Times New Roman" panose="02020603050405020304" pitchFamily="18" charset="0"/>
                          <a:ea typeface="Times New Roman" panose="02020603050405020304" pitchFamily="18" charset="0"/>
                          <a:cs typeface="Times New Roman" panose="02020603050405020304" pitchFamily="18" charset="0"/>
                        </a:rPr>
                        <a:t>F1-Skor</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5546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0.93</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887056"/>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0.98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004866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0.53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9979591"/>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1776410"/>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0.84</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0437849"/>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2979345"/>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0.63</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0.65</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6230397"/>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0.79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8133284"/>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0.81</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0.82</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9215942"/>
                  </a:ext>
                </a:extLst>
              </a:tr>
              <a:tr h="566895">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a:effectLst/>
                          <a:latin typeface="Times New Roman" panose="02020603050405020304" pitchFamily="18" charset="0"/>
                          <a:ea typeface="Times New Roman" panose="02020603050405020304" pitchFamily="18" charset="0"/>
                          <a:cs typeface="Times New Roman" panose="02020603050405020304" pitchFamily="18" charset="0"/>
                        </a:rPr>
                        <a:t>0.67</a:t>
                      </a:r>
                      <a:endParaRPr lang="tr-TR"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pPr>
                      <a:r>
                        <a:rPr lang="tr-TR" sz="1600" kern="0" dirty="0">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301127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523875" y="411599"/>
            <a:ext cx="4414718" cy="467678"/>
          </a:xfrm>
          <a:prstGeom prst="rect">
            <a:avLst/>
          </a:prstGeom>
          <a:noFill/>
          <a:ln/>
        </p:spPr>
        <p:txBody>
          <a:bodyPr wrap="none" lIns="0" tIns="0" rIns="0" bIns="0" rtlCol="0" anchor="t"/>
          <a:lstStyle/>
          <a:p>
            <a:pPr marL="0" indent="0">
              <a:lnSpc>
                <a:spcPts val="3650"/>
              </a:lnSpc>
              <a:buNone/>
            </a:pPr>
            <a:r>
              <a:rPr lang="en-US" sz="2900" dirty="0">
                <a:solidFill>
                  <a:srgbClr val="1B1B27"/>
                </a:solidFill>
                <a:latin typeface="Alexandria" pitchFamily="34" charset="0"/>
                <a:ea typeface="Alexandria" pitchFamily="34" charset="-122"/>
                <a:cs typeface="Alexandria" pitchFamily="34" charset="-120"/>
              </a:rPr>
              <a:t>Karışıklık </a:t>
            </a:r>
            <a:r>
              <a:rPr lang="en-US" sz="2900" dirty="0" err="1">
                <a:solidFill>
                  <a:srgbClr val="1B1B27"/>
                </a:solidFill>
                <a:latin typeface="Alexandria" pitchFamily="34" charset="0"/>
                <a:ea typeface="Alexandria" pitchFamily="34" charset="-122"/>
                <a:cs typeface="Alexandria" pitchFamily="34" charset="-120"/>
              </a:rPr>
              <a:t>Matrisi</a:t>
            </a:r>
            <a:r>
              <a:rPr lang="en-US" sz="2900" dirty="0">
                <a:solidFill>
                  <a:srgbClr val="1B1B27"/>
                </a:solidFill>
                <a:latin typeface="Alexandria" pitchFamily="34" charset="0"/>
                <a:ea typeface="Alexandria" pitchFamily="34" charset="-122"/>
                <a:cs typeface="Alexandria" pitchFamily="34" charset="-120"/>
              </a:rPr>
              <a:t> </a:t>
            </a:r>
            <a:r>
              <a:rPr lang="en-US" sz="2900" dirty="0" err="1">
                <a:solidFill>
                  <a:srgbClr val="1B1B27"/>
                </a:solidFill>
                <a:latin typeface="Alexandria" pitchFamily="34" charset="0"/>
                <a:ea typeface="Alexandria" pitchFamily="34" charset="-122"/>
                <a:cs typeface="Alexandria" pitchFamily="34" charset="-120"/>
              </a:rPr>
              <a:t>Analizi</a:t>
            </a:r>
            <a:r>
              <a:rPr lang="en-US" sz="2900" dirty="0">
                <a:solidFill>
                  <a:srgbClr val="1B1B27"/>
                </a:solidFill>
                <a:latin typeface="Alexandria" pitchFamily="34" charset="0"/>
                <a:ea typeface="Alexandria" pitchFamily="34" charset="-122"/>
                <a:cs typeface="Alexandria" pitchFamily="34" charset="-120"/>
              </a:rPr>
              <a:t> (SVM)</a:t>
            </a:r>
            <a:endParaRPr lang="en-US" sz="2900" dirty="0"/>
          </a:p>
        </p:txBody>
      </p:sp>
      <p:pic>
        <p:nvPicPr>
          <p:cNvPr id="3" name="Image 0" descr="preencoded.png"/>
          <p:cNvPicPr>
            <a:picLocks noChangeAspect="1"/>
          </p:cNvPicPr>
          <p:nvPr/>
        </p:nvPicPr>
        <p:blipFill>
          <a:blip r:embed="rId3"/>
          <a:stretch>
            <a:fillRect/>
          </a:stretch>
        </p:blipFill>
        <p:spPr>
          <a:xfrm>
            <a:off x="523875" y="1178600"/>
            <a:ext cx="7985760" cy="5821680"/>
          </a:xfrm>
          <a:prstGeom prst="rect">
            <a:avLst/>
          </a:prstGeom>
        </p:spPr>
      </p:pic>
      <p:sp>
        <p:nvSpPr>
          <p:cNvPr id="4" name="Shape 1"/>
          <p:cNvSpPr/>
          <p:nvPr/>
        </p:nvSpPr>
        <p:spPr>
          <a:xfrm>
            <a:off x="8644767" y="1870229"/>
            <a:ext cx="3946626" cy="862489"/>
          </a:xfrm>
          <a:prstGeom prst="roundRect">
            <a:avLst>
              <a:gd name="adj" fmla="val 7289"/>
            </a:avLst>
          </a:prstGeom>
          <a:solidFill>
            <a:srgbClr val="D2DDF9"/>
          </a:solidFill>
          <a:ln w="7620">
            <a:solidFill>
              <a:srgbClr val="B8C3DF"/>
            </a:solidFill>
            <a:prstDash val="solid"/>
          </a:ln>
        </p:spPr>
        <p:txBody>
          <a:bodyPr/>
          <a:lstStyle/>
          <a:p>
            <a:endParaRPr lang="tr-TR"/>
          </a:p>
        </p:txBody>
      </p:sp>
      <p:sp>
        <p:nvSpPr>
          <p:cNvPr id="5" name="Text 2"/>
          <p:cNvSpPr/>
          <p:nvPr/>
        </p:nvSpPr>
        <p:spPr>
          <a:xfrm>
            <a:off x="3526271" y="4203460"/>
            <a:ext cx="70247"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Alexandria" pitchFamily="34" charset="0"/>
                <a:ea typeface="Alexandria" pitchFamily="34" charset="-122"/>
                <a:cs typeface="Alexandria" pitchFamily="34" charset="-120"/>
              </a:rPr>
              <a:t>1</a:t>
            </a:r>
            <a:endParaRPr lang="en-US" sz="1450" dirty="0"/>
          </a:p>
        </p:txBody>
      </p:sp>
      <p:sp>
        <p:nvSpPr>
          <p:cNvPr id="6" name="Text 3"/>
          <p:cNvSpPr/>
          <p:nvPr/>
        </p:nvSpPr>
        <p:spPr>
          <a:xfrm>
            <a:off x="8785380" y="2112446"/>
            <a:ext cx="1871067" cy="233958"/>
          </a:xfrm>
          <a:prstGeom prst="rect">
            <a:avLst/>
          </a:prstGeom>
          <a:noFill/>
          <a:ln/>
        </p:spPr>
        <p:txBody>
          <a:bodyPr wrap="none" lIns="0" tIns="0" rIns="0" bIns="0" rtlCol="0" anchor="t"/>
          <a:lstStyle/>
          <a:p>
            <a:pPr marL="0" indent="0" algn="l">
              <a:lnSpc>
                <a:spcPts val="1800"/>
              </a:lnSpc>
              <a:buNone/>
            </a:pPr>
            <a:r>
              <a:rPr lang="en-US" sz="1450" dirty="0">
                <a:solidFill>
                  <a:srgbClr val="404155"/>
                </a:solidFill>
                <a:latin typeface="Alexandria" pitchFamily="34" charset="0"/>
                <a:ea typeface="Alexandria" pitchFamily="34" charset="-122"/>
                <a:cs typeface="Alexandria" pitchFamily="34" charset="-120"/>
              </a:rPr>
              <a:t>Yüksek Doğruluk</a:t>
            </a:r>
            <a:endParaRPr lang="en-US" sz="1450" dirty="0"/>
          </a:p>
        </p:txBody>
      </p:sp>
      <p:sp>
        <p:nvSpPr>
          <p:cNvPr id="7" name="Text 4"/>
          <p:cNvSpPr/>
          <p:nvPr/>
        </p:nvSpPr>
        <p:spPr>
          <a:xfrm>
            <a:off x="8785380" y="2436177"/>
            <a:ext cx="3460909" cy="239435"/>
          </a:xfrm>
          <a:prstGeom prst="rect">
            <a:avLst/>
          </a:prstGeom>
          <a:noFill/>
          <a:ln/>
        </p:spPr>
        <p:txBody>
          <a:bodyPr wrap="none" lIns="0" tIns="0" rIns="0" bIns="0" rtlCol="0" anchor="t"/>
          <a:lstStyle/>
          <a:p>
            <a:pPr marL="0" indent="0" algn="l">
              <a:lnSpc>
                <a:spcPts val="1850"/>
              </a:lnSpc>
              <a:buNone/>
            </a:pPr>
            <a:r>
              <a:rPr lang="en-US" sz="1150" dirty="0">
                <a:solidFill>
                  <a:srgbClr val="404155"/>
                </a:solidFill>
                <a:latin typeface="Nobile" pitchFamily="34" charset="0"/>
                <a:ea typeface="Nobile" pitchFamily="34" charset="-122"/>
                <a:cs typeface="Nobile" pitchFamily="34" charset="-120"/>
              </a:rPr>
              <a:t>"0" ve "1" sınıfları için yüksek doğru tanıma sayısı.</a:t>
            </a:r>
            <a:endParaRPr lang="en-US" sz="1150" dirty="0"/>
          </a:p>
        </p:txBody>
      </p:sp>
      <p:sp>
        <p:nvSpPr>
          <p:cNvPr id="9" name="Shape 6"/>
          <p:cNvSpPr/>
          <p:nvPr/>
        </p:nvSpPr>
        <p:spPr>
          <a:xfrm>
            <a:off x="8644767" y="3063318"/>
            <a:ext cx="3946626" cy="862489"/>
          </a:xfrm>
          <a:prstGeom prst="roundRect">
            <a:avLst>
              <a:gd name="adj" fmla="val 7289"/>
            </a:avLst>
          </a:prstGeom>
          <a:solidFill>
            <a:srgbClr val="D2DDF9"/>
          </a:solidFill>
          <a:ln w="7620">
            <a:solidFill>
              <a:srgbClr val="B8C3DF"/>
            </a:solidFill>
            <a:prstDash val="solid"/>
          </a:ln>
        </p:spPr>
        <p:txBody>
          <a:bodyPr/>
          <a:lstStyle/>
          <a:p>
            <a:endParaRPr lang="tr-TR"/>
          </a:p>
        </p:txBody>
      </p:sp>
      <p:sp>
        <p:nvSpPr>
          <p:cNvPr id="10" name="Text 7"/>
          <p:cNvSpPr/>
          <p:nvPr/>
        </p:nvSpPr>
        <p:spPr>
          <a:xfrm>
            <a:off x="3526271" y="5140720"/>
            <a:ext cx="109537" cy="299442"/>
          </a:xfrm>
          <a:prstGeom prst="rect">
            <a:avLst/>
          </a:prstGeom>
          <a:noFill/>
          <a:ln/>
        </p:spPr>
        <p:txBody>
          <a:bodyPr wrap="none" lIns="0" tIns="0" rIns="0" bIns="0" rtlCol="0" anchor="t"/>
          <a:lstStyle/>
          <a:p>
            <a:pPr marL="0" indent="0" algn="ctr">
              <a:lnSpc>
                <a:spcPts val="2350"/>
              </a:lnSpc>
              <a:buNone/>
            </a:pPr>
            <a:r>
              <a:rPr lang="en-US" sz="1450" dirty="0">
                <a:solidFill>
                  <a:srgbClr val="404155"/>
                </a:solidFill>
                <a:latin typeface="Alexandria" pitchFamily="34" charset="0"/>
                <a:ea typeface="Alexandria" pitchFamily="34" charset="-122"/>
                <a:cs typeface="Alexandria" pitchFamily="34" charset="-120"/>
              </a:rPr>
              <a:t>2</a:t>
            </a:r>
            <a:endParaRPr lang="en-US" sz="1450" dirty="0"/>
          </a:p>
        </p:txBody>
      </p:sp>
      <p:sp>
        <p:nvSpPr>
          <p:cNvPr id="11" name="Text 8"/>
          <p:cNvSpPr/>
          <p:nvPr/>
        </p:nvSpPr>
        <p:spPr>
          <a:xfrm>
            <a:off x="8785380" y="3206080"/>
            <a:ext cx="1871067" cy="233958"/>
          </a:xfrm>
          <a:prstGeom prst="rect">
            <a:avLst/>
          </a:prstGeom>
          <a:noFill/>
          <a:ln/>
        </p:spPr>
        <p:txBody>
          <a:bodyPr wrap="none" lIns="0" tIns="0" rIns="0" bIns="0" rtlCol="0" anchor="t"/>
          <a:lstStyle/>
          <a:p>
            <a:pPr marL="0" indent="0" algn="l">
              <a:lnSpc>
                <a:spcPts val="1800"/>
              </a:lnSpc>
              <a:buNone/>
            </a:pPr>
            <a:r>
              <a:rPr lang="en-US" sz="1450" dirty="0">
                <a:solidFill>
                  <a:srgbClr val="404155"/>
                </a:solidFill>
                <a:latin typeface="Alexandria" pitchFamily="34" charset="0"/>
                <a:ea typeface="Alexandria" pitchFamily="34" charset="-122"/>
                <a:cs typeface="Alexandria" pitchFamily="34" charset="-120"/>
              </a:rPr>
              <a:t>Düşük Doğruluk</a:t>
            </a:r>
            <a:endParaRPr lang="en-US" sz="1450" dirty="0"/>
          </a:p>
        </p:txBody>
      </p:sp>
      <p:sp>
        <p:nvSpPr>
          <p:cNvPr id="12" name="Text 9"/>
          <p:cNvSpPr/>
          <p:nvPr/>
        </p:nvSpPr>
        <p:spPr>
          <a:xfrm>
            <a:off x="8785380" y="3542169"/>
            <a:ext cx="2634853" cy="239435"/>
          </a:xfrm>
          <a:prstGeom prst="rect">
            <a:avLst/>
          </a:prstGeom>
          <a:noFill/>
          <a:ln/>
        </p:spPr>
        <p:txBody>
          <a:bodyPr wrap="none" lIns="0" tIns="0" rIns="0" bIns="0" rtlCol="0" anchor="t"/>
          <a:lstStyle/>
          <a:p>
            <a:pPr marL="0" indent="0" algn="l">
              <a:lnSpc>
                <a:spcPts val="1850"/>
              </a:lnSpc>
              <a:buNone/>
            </a:pPr>
            <a:r>
              <a:rPr lang="en-US" sz="1150" dirty="0">
                <a:solidFill>
                  <a:srgbClr val="404155"/>
                </a:solidFill>
                <a:latin typeface="Nobile" pitchFamily="34" charset="0"/>
                <a:ea typeface="Nobile" pitchFamily="34" charset="-122"/>
                <a:cs typeface="Nobile" pitchFamily="34" charset="-120"/>
              </a:rPr>
              <a:t>"2" ve "3" sınıfları için daha fazla hata.</a:t>
            </a:r>
            <a:endParaRPr lang="en-US" sz="11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3" name="Text 0"/>
          <p:cNvSpPr/>
          <p:nvPr/>
        </p:nvSpPr>
        <p:spPr>
          <a:xfrm>
            <a:off x="676751" y="531852"/>
            <a:ext cx="7486412" cy="604242"/>
          </a:xfrm>
          <a:prstGeom prst="rect">
            <a:avLst/>
          </a:prstGeom>
          <a:noFill/>
          <a:ln/>
        </p:spPr>
        <p:txBody>
          <a:bodyPr wrap="none" lIns="0" tIns="0" rIns="0" bIns="0" rtlCol="0" anchor="t"/>
          <a:lstStyle/>
          <a:p>
            <a:pPr marL="0" indent="0">
              <a:lnSpc>
                <a:spcPts val="4750"/>
              </a:lnSpc>
              <a:buNone/>
            </a:pPr>
            <a:r>
              <a:rPr lang="en-US" sz="3800" dirty="0" err="1">
                <a:solidFill>
                  <a:srgbClr val="1B1B27"/>
                </a:solidFill>
                <a:latin typeface="Alexandria" pitchFamily="34" charset="0"/>
                <a:ea typeface="Alexandria" pitchFamily="34" charset="-122"/>
                <a:cs typeface="Alexandria" pitchFamily="34" charset="-120"/>
              </a:rPr>
              <a:t>Sonuçlar</a:t>
            </a:r>
            <a:r>
              <a:rPr lang="en-US" sz="3800" dirty="0">
                <a:solidFill>
                  <a:srgbClr val="1B1B27"/>
                </a:solidFill>
                <a:latin typeface="Alexandria" pitchFamily="34" charset="0"/>
                <a:ea typeface="Alexandria" pitchFamily="34" charset="-122"/>
                <a:cs typeface="Alexandria" pitchFamily="34" charset="-120"/>
              </a:rPr>
              <a:t> </a:t>
            </a:r>
            <a:endParaRPr lang="en-US" sz="3800" dirty="0"/>
          </a:p>
        </p:txBody>
      </p:sp>
      <p:sp>
        <p:nvSpPr>
          <p:cNvPr id="4" name="Text 1"/>
          <p:cNvSpPr/>
          <p:nvPr/>
        </p:nvSpPr>
        <p:spPr>
          <a:xfrm>
            <a:off x="676751" y="1522809"/>
            <a:ext cx="7790498" cy="638056"/>
          </a:xfrm>
          <a:prstGeom prst="rect">
            <a:avLst/>
          </a:prstGeom>
          <a:noFill/>
          <a:ln/>
        </p:spPr>
        <p:txBody>
          <a:bodyPr wrap="none" lIns="0" tIns="0" rIns="0" bIns="0" rtlCol="0" anchor="t"/>
          <a:lstStyle/>
          <a:p>
            <a:pPr marL="0" indent="0" algn="ctr">
              <a:lnSpc>
                <a:spcPts val="5000"/>
              </a:lnSpc>
              <a:buNone/>
            </a:pPr>
            <a:r>
              <a:rPr lang="en-US" sz="5000" dirty="0">
                <a:solidFill>
                  <a:srgbClr val="404155"/>
                </a:solidFill>
                <a:latin typeface="Alexandria" pitchFamily="34" charset="0"/>
                <a:ea typeface="Alexandria" pitchFamily="34" charset="-122"/>
                <a:cs typeface="Alexandria" pitchFamily="34" charset="-120"/>
              </a:rPr>
              <a:t>76%</a:t>
            </a:r>
            <a:endParaRPr lang="en-US" sz="5000" dirty="0"/>
          </a:p>
        </p:txBody>
      </p:sp>
      <p:sp>
        <p:nvSpPr>
          <p:cNvPr id="5" name="Text 2"/>
          <p:cNvSpPr/>
          <p:nvPr/>
        </p:nvSpPr>
        <p:spPr>
          <a:xfrm>
            <a:off x="3363397" y="2402562"/>
            <a:ext cx="2417088" cy="302062"/>
          </a:xfrm>
          <a:prstGeom prst="rect">
            <a:avLst/>
          </a:prstGeom>
          <a:noFill/>
          <a:ln/>
        </p:spPr>
        <p:txBody>
          <a:bodyPr wrap="none" lIns="0" tIns="0" rIns="0" bIns="0" rtlCol="0" anchor="t"/>
          <a:lstStyle/>
          <a:p>
            <a:pPr marL="0" indent="0" algn="ctr">
              <a:lnSpc>
                <a:spcPts val="2350"/>
              </a:lnSpc>
              <a:buNone/>
            </a:pPr>
            <a:r>
              <a:rPr lang="en-US" sz="1900" dirty="0">
                <a:solidFill>
                  <a:srgbClr val="404155"/>
                </a:solidFill>
                <a:latin typeface="Alexandria" pitchFamily="34" charset="0"/>
                <a:ea typeface="Alexandria" pitchFamily="34" charset="-122"/>
                <a:cs typeface="Alexandria" pitchFamily="34" charset="-120"/>
              </a:rPr>
              <a:t>Doğruluk</a:t>
            </a:r>
            <a:endParaRPr lang="en-US" sz="1900" dirty="0"/>
          </a:p>
        </p:txBody>
      </p:sp>
      <p:sp>
        <p:nvSpPr>
          <p:cNvPr id="6" name="Text 3"/>
          <p:cNvSpPr/>
          <p:nvPr/>
        </p:nvSpPr>
        <p:spPr>
          <a:xfrm>
            <a:off x="676751" y="2820591"/>
            <a:ext cx="7790498" cy="309324"/>
          </a:xfrm>
          <a:prstGeom prst="rect">
            <a:avLst/>
          </a:prstGeom>
          <a:noFill/>
          <a:ln/>
        </p:spPr>
        <p:txBody>
          <a:bodyPr wrap="none" lIns="0" tIns="0" rIns="0" bIns="0" rtlCol="0" anchor="t"/>
          <a:lstStyle/>
          <a:p>
            <a:pPr marL="0" indent="0" algn="ctr">
              <a:lnSpc>
                <a:spcPts val="2400"/>
              </a:lnSpc>
              <a:buNone/>
            </a:pPr>
            <a:r>
              <a:rPr lang="en-US" sz="1500" dirty="0">
                <a:solidFill>
                  <a:srgbClr val="404155"/>
                </a:solidFill>
                <a:latin typeface="Nobile" pitchFamily="34" charset="0"/>
                <a:ea typeface="Nobile" pitchFamily="34" charset="-122"/>
                <a:cs typeface="Nobile" pitchFamily="34" charset="-120"/>
              </a:rPr>
              <a:t>SVM modeliyle elde edilen test doğruluğu</a:t>
            </a:r>
            <a:endParaRPr lang="en-US" sz="1500" dirty="0"/>
          </a:p>
        </p:txBody>
      </p:sp>
      <p:sp>
        <p:nvSpPr>
          <p:cNvPr id="7" name="Text 4"/>
          <p:cNvSpPr/>
          <p:nvPr/>
        </p:nvSpPr>
        <p:spPr>
          <a:xfrm>
            <a:off x="676751" y="3806666"/>
            <a:ext cx="7790498" cy="638056"/>
          </a:xfrm>
          <a:prstGeom prst="rect">
            <a:avLst/>
          </a:prstGeom>
          <a:noFill/>
          <a:ln/>
        </p:spPr>
        <p:txBody>
          <a:bodyPr wrap="none" lIns="0" tIns="0" rIns="0" bIns="0" rtlCol="0" anchor="t"/>
          <a:lstStyle/>
          <a:p>
            <a:pPr marL="0" indent="0" algn="ctr">
              <a:lnSpc>
                <a:spcPts val="5000"/>
              </a:lnSpc>
              <a:buNone/>
            </a:pPr>
            <a:r>
              <a:rPr lang="en-US" sz="5000" dirty="0">
                <a:solidFill>
                  <a:srgbClr val="404155"/>
                </a:solidFill>
                <a:latin typeface="Alexandria" pitchFamily="34" charset="0"/>
                <a:ea typeface="Alexandria" pitchFamily="34" charset="-122"/>
                <a:cs typeface="Alexandria" pitchFamily="34" charset="-120"/>
              </a:rPr>
              <a:t>1</a:t>
            </a:r>
            <a:endParaRPr lang="en-US" sz="5000" dirty="0"/>
          </a:p>
        </p:txBody>
      </p:sp>
      <p:sp>
        <p:nvSpPr>
          <p:cNvPr id="8" name="Text 5"/>
          <p:cNvSpPr/>
          <p:nvPr/>
        </p:nvSpPr>
        <p:spPr>
          <a:xfrm>
            <a:off x="3363397" y="4686419"/>
            <a:ext cx="2417088" cy="302062"/>
          </a:xfrm>
          <a:prstGeom prst="rect">
            <a:avLst/>
          </a:prstGeom>
          <a:noFill/>
          <a:ln/>
        </p:spPr>
        <p:txBody>
          <a:bodyPr wrap="none" lIns="0" tIns="0" rIns="0" bIns="0" rtlCol="0" anchor="t"/>
          <a:lstStyle/>
          <a:p>
            <a:pPr marL="0" indent="0" algn="ctr">
              <a:lnSpc>
                <a:spcPts val="2350"/>
              </a:lnSpc>
              <a:buNone/>
            </a:pPr>
            <a:r>
              <a:rPr lang="en-US" sz="1900" dirty="0">
                <a:solidFill>
                  <a:srgbClr val="404155"/>
                </a:solidFill>
                <a:latin typeface="Alexandria" pitchFamily="34" charset="0"/>
                <a:ea typeface="Alexandria" pitchFamily="34" charset="-122"/>
                <a:cs typeface="Alexandria" pitchFamily="34" charset="-120"/>
              </a:rPr>
              <a:t>Öğrenme</a:t>
            </a:r>
            <a:endParaRPr lang="en-US" sz="1900" dirty="0"/>
          </a:p>
        </p:txBody>
      </p:sp>
      <p:sp>
        <p:nvSpPr>
          <p:cNvPr id="9" name="Text 6"/>
          <p:cNvSpPr/>
          <p:nvPr/>
        </p:nvSpPr>
        <p:spPr>
          <a:xfrm>
            <a:off x="676751" y="5104448"/>
            <a:ext cx="7790498" cy="309324"/>
          </a:xfrm>
          <a:prstGeom prst="rect">
            <a:avLst/>
          </a:prstGeom>
          <a:noFill/>
          <a:ln/>
        </p:spPr>
        <p:txBody>
          <a:bodyPr wrap="none" lIns="0" tIns="0" rIns="0" bIns="0" rtlCol="0" anchor="t"/>
          <a:lstStyle/>
          <a:p>
            <a:pPr marL="0" indent="0" algn="ctr">
              <a:lnSpc>
                <a:spcPts val="2400"/>
              </a:lnSpc>
              <a:buNone/>
            </a:pPr>
            <a:r>
              <a:rPr lang="en-US" sz="1500" dirty="0">
                <a:solidFill>
                  <a:srgbClr val="404155"/>
                </a:solidFill>
                <a:latin typeface="Nobile" pitchFamily="34" charset="0"/>
                <a:ea typeface="Nobile" pitchFamily="34" charset="-122"/>
                <a:cs typeface="Nobile" pitchFamily="34" charset="-120"/>
              </a:rPr>
              <a:t>Dokusal özellikler temelli geleneksel makine öğrenimi modelleri</a:t>
            </a:r>
            <a:endParaRPr lang="en-US" sz="1500" dirty="0"/>
          </a:p>
        </p:txBody>
      </p:sp>
      <p:sp>
        <p:nvSpPr>
          <p:cNvPr id="10" name="Text 7"/>
          <p:cNvSpPr/>
          <p:nvPr/>
        </p:nvSpPr>
        <p:spPr>
          <a:xfrm>
            <a:off x="676751" y="6090523"/>
            <a:ext cx="7790498" cy="638056"/>
          </a:xfrm>
          <a:prstGeom prst="rect">
            <a:avLst/>
          </a:prstGeom>
          <a:noFill/>
          <a:ln/>
        </p:spPr>
        <p:txBody>
          <a:bodyPr wrap="none" lIns="0" tIns="0" rIns="0" bIns="0" rtlCol="0" anchor="t"/>
          <a:lstStyle/>
          <a:p>
            <a:pPr marL="0" indent="0" algn="ctr">
              <a:lnSpc>
                <a:spcPts val="5000"/>
              </a:lnSpc>
              <a:buNone/>
            </a:pPr>
            <a:r>
              <a:rPr lang="en-US" sz="5000" dirty="0">
                <a:solidFill>
                  <a:srgbClr val="404155"/>
                </a:solidFill>
                <a:latin typeface="Alexandria" pitchFamily="34" charset="0"/>
                <a:ea typeface="Alexandria" pitchFamily="34" charset="-122"/>
                <a:cs typeface="Alexandria" pitchFamily="34" charset="-120"/>
              </a:rPr>
              <a:t>2</a:t>
            </a:r>
            <a:endParaRPr lang="en-US" sz="5000" dirty="0"/>
          </a:p>
        </p:txBody>
      </p:sp>
      <p:sp>
        <p:nvSpPr>
          <p:cNvPr id="11" name="Text 8"/>
          <p:cNvSpPr/>
          <p:nvPr/>
        </p:nvSpPr>
        <p:spPr>
          <a:xfrm>
            <a:off x="3363397" y="6970276"/>
            <a:ext cx="2417088" cy="302062"/>
          </a:xfrm>
          <a:prstGeom prst="rect">
            <a:avLst/>
          </a:prstGeom>
          <a:noFill/>
          <a:ln/>
        </p:spPr>
        <p:txBody>
          <a:bodyPr wrap="none" lIns="0" tIns="0" rIns="0" bIns="0" rtlCol="0" anchor="t"/>
          <a:lstStyle/>
          <a:p>
            <a:pPr marL="0" indent="0" algn="ctr">
              <a:lnSpc>
                <a:spcPts val="2350"/>
              </a:lnSpc>
              <a:buNone/>
            </a:pPr>
            <a:r>
              <a:rPr lang="en-US" sz="1900" dirty="0">
                <a:solidFill>
                  <a:srgbClr val="404155"/>
                </a:solidFill>
                <a:latin typeface="Alexandria" pitchFamily="34" charset="0"/>
                <a:ea typeface="Alexandria" pitchFamily="34" charset="-122"/>
                <a:cs typeface="Alexandria" pitchFamily="34" charset="-120"/>
              </a:rPr>
              <a:t>İyileştirme</a:t>
            </a:r>
            <a:endParaRPr lang="en-US" sz="1900" dirty="0"/>
          </a:p>
        </p:txBody>
      </p:sp>
      <p:sp>
        <p:nvSpPr>
          <p:cNvPr id="12" name="Text 9"/>
          <p:cNvSpPr/>
          <p:nvPr/>
        </p:nvSpPr>
        <p:spPr>
          <a:xfrm>
            <a:off x="676751" y="7388304"/>
            <a:ext cx="7790498" cy="309324"/>
          </a:xfrm>
          <a:prstGeom prst="rect">
            <a:avLst/>
          </a:prstGeom>
          <a:noFill/>
          <a:ln/>
        </p:spPr>
        <p:txBody>
          <a:bodyPr wrap="none" lIns="0" tIns="0" rIns="0" bIns="0" rtlCol="0" anchor="t"/>
          <a:lstStyle/>
          <a:p>
            <a:pPr marL="0" indent="0" algn="ctr">
              <a:lnSpc>
                <a:spcPts val="2400"/>
              </a:lnSpc>
              <a:buNone/>
            </a:pPr>
            <a:r>
              <a:rPr lang="en-US" sz="1500" dirty="0">
                <a:solidFill>
                  <a:srgbClr val="404155"/>
                </a:solidFill>
                <a:latin typeface="Nobile" pitchFamily="34" charset="0"/>
                <a:ea typeface="Nobile" pitchFamily="34" charset="-122"/>
                <a:cs typeface="Nobile" pitchFamily="34" charset="-120"/>
              </a:rPr>
              <a:t>Ek ön işleme, gelişmiş özellik setleri ve ek yöntemler denenmesi</a:t>
            </a:r>
            <a:endParaRPr lang="en-US" sz="1500" dirty="0"/>
          </a:p>
        </p:txBody>
      </p:sp>
      <p:pic>
        <p:nvPicPr>
          <p:cNvPr id="14" name="Picture 13" descr="A graph of a curve&#10;&#10;Description automatically generated">
            <a:extLst>
              <a:ext uri="{FF2B5EF4-FFF2-40B4-BE49-F238E27FC236}">
                <a16:creationId xmlns:a16="http://schemas.microsoft.com/office/drawing/2014/main" id="{04C7A6D0-4046-CF70-6A96-A65AED07B7FF}"/>
              </a:ext>
            </a:extLst>
          </p:cNvPr>
          <p:cNvPicPr>
            <a:picLocks noChangeAspect="1"/>
          </p:cNvPicPr>
          <p:nvPr/>
        </p:nvPicPr>
        <p:blipFill>
          <a:blip r:embed="rId3"/>
          <a:stretch>
            <a:fillRect/>
          </a:stretch>
        </p:blipFill>
        <p:spPr>
          <a:xfrm>
            <a:off x="8170083" y="1795819"/>
            <a:ext cx="5783566" cy="47421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075021"/>
            <a:ext cx="9412962"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El Yazısı Rakam Tanıma Problemi</a:t>
            </a:r>
            <a:endParaRPr lang="en-US" sz="4450" dirty="0"/>
          </a:p>
        </p:txBody>
      </p:sp>
      <p:sp>
        <p:nvSpPr>
          <p:cNvPr id="3" name="Text 1"/>
          <p:cNvSpPr/>
          <p:nvPr/>
        </p:nvSpPr>
        <p:spPr>
          <a:xfrm>
            <a:off x="793790" y="33507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Giriş</a:t>
            </a:r>
            <a:endParaRPr lang="en-US" sz="2200" dirty="0"/>
          </a:p>
        </p:txBody>
      </p:sp>
      <p:sp>
        <p:nvSpPr>
          <p:cNvPr id="4" name="Text 2"/>
          <p:cNvSpPr/>
          <p:nvPr/>
        </p:nvSpPr>
        <p:spPr>
          <a:xfrm>
            <a:off x="793790" y="393192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Görsel verilerden anlamlı bilgi çıkarma, örüntü tanıma ve bilgisayar görme alanlarının temel hedeflerinden biridir.</a:t>
            </a:r>
            <a:endParaRPr lang="en-US" sz="1750" dirty="0"/>
          </a:p>
        </p:txBody>
      </p:sp>
      <p:sp>
        <p:nvSpPr>
          <p:cNvPr id="5" name="Text 3"/>
          <p:cNvSpPr/>
          <p:nvPr/>
        </p:nvSpPr>
        <p:spPr>
          <a:xfrm>
            <a:off x="793790" y="486179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El yazısı karakter tanıma (OCR), görüntü tabanlı bilgilerin metin formuna dönüştürülmesi için kullanılan, köklü uygulamalara sahip bir problemdir.</a:t>
            </a:r>
            <a:endParaRPr lang="en-US" sz="1750" dirty="0"/>
          </a:p>
        </p:txBody>
      </p:sp>
      <p:sp>
        <p:nvSpPr>
          <p:cNvPr id="6" name="Text 4"/>
          <p:cNvSpPr/>
          <p:nvPr/>
        </p:nvSpPr>
        <p:spPr>
          <a:xfrm>
            <a:off x="7599521" y="33507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Zorluklar</a:t>
            </a:r>
            <a:endParaRPr lang="en-US" sz="2200" dirty="0"/>
          </a:p>
        </p:txBody>
      </p:sp>
      <p:sp>
        <p:nvSpPr>
          <p:cNvPr id="7" name="Text 5"/>
          <p:cNvSpPr/>
          <p:nvPr/>
        </p:nvSpPr>
        <p:spPr>
          <a:xfrm>
            <a:off x="7599521" y="3931920"/>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El yazısı karakter tanıma, kişisel yazım stilleri, gürültü, sınıflar arası benzerlik, aydınlatma ve kalem kalınlığı gibi zorluklar sunar.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593056"/>
            <a:ext cx="5887522"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Sonuçlar ve Tartışma</a:t>
            </a:r>
            <a:endParaRPr lang="en-US" sz="4450" dirty="0"/>
          </a:p>
        </p:txBody>
      </p:sp>
      <p:pic>
        <p:nvPicPr>
          <p:cNvPr id="3" name="Image 0" descr="preencoded.png"/>
          <p:cNvPicPr>
            <a:picLocks noChangeAspect="1"/>
          </p:cNvPicPr>
          <p:nvPr/>
        </p:nvPicPr>
        <p:blipFill>
          <a:blip r:embed="rId3"/>
          <a:stretch>
            <a:fillRect/>
          </a:stretch>
        </p:blipFill>
        <p:spPr>
          <a:xfrm>
            <a:off x="2978348" y="2755463"/>
            <a:ext cx="2152055" cy="807958"/>
          </a:xfrm>
          <a:prstGeom prst="rect">
            <a:avLst/>
          </a:prstGeom>
        </p:spPr>
      </p:pic>
      <p:sp>
        <p:nvSpPr>
          <p:cNvPr id="4" name="Text 1"/>
          <p:cNvSpPr/>
          <p:nvPr/>
        </p:nvSpPr>
        <p:spPr>
          <a:xfrm>
            <a:off x="4001214" y="3019782"/>
            <a:ext cx="106323"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5" name="Text 2"/>
          <p:cNvSpPr/>
          <p:nvPr/>
        </p:nvSpPr>
        <p:spPr>
          <a:xfrm>
            <a:off x="5357217" y="2982277"/>
            <a:ext cx="3427690"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Dokusal Özellik Çıkarma</a:t>
            </a:r>
            <a:endParaRPr lang="en-US" sz="2200" dirty="0"/>
          </a:p>
        </p:txBody>
      </p:sp>
      <p:sp>
        <p:nvSpPr>
          <p:cNvPr id="6" name="Shape 3"/>
          <p:cNvSpPr/>
          <p:nvPr/>
        </p:nvSpPr>
        <p:spPr>
          <a:xfrm>
            <a:off x="5187077" y="3576518"/>
            <a:ext cx="8592860" cy="15240"/>
          </a:xfrm>
          <a:prstGeom prst="roundRect">
            <a:avLst>
              <a:gd name="adj" fmla="val 625116"/>
            </a:avLst>
          </a:prstGeom>
          <a:solidFill>
            <a:srgbClr val="B8C3DF"/>
          </a:solidFill>
          <a:ln/>
        </p:spPr>
        <p:txBody>
          <a:bodyPr/>
          <a:lstStyle/>
          <a:p>
            <a:endParaRPr lang="tr-TR"/>
          </a:p>
        </p:txBody>
      </p:sp>
      <p:pic>
        <p:nvPicPr>
          <p:cNvPr id="7" name="Image 1" descr="preencoded.png"/>
          <p:cNvPicPr>
            <a:picLocks noChangeAspect="1"/>
          </p:cNvPicPr>
          <p:nvPr/>
        </p:nvPicPr>
        <p:blipFill>
          <a:blip r:embed="rId4"/>
          <a:stretch>
            <a:fillRect/>
          </a:stretch>
        </p:blipFill>
        <p:spPr>
          <a:xfrm>
            <a:off x="1902381" y="3620095"/>
            <a:ext cx="4304109" cy="807958"/>
          </a:xfrm>
          <a:prstGeom prst="rect">
            <a:avLst/>
          </a:prstGeom>
        </p:spPr>
      </p:pic>
      <p:sp>
        <p:nvSpPr>
          <p:cNvPr id="8" name="Text 4"/>
          <p:cNvSpPr/>
          <p:nvPr/>
        </p:nvSpPr>
        <p:spPr>
          <a:xfrm>
            <a:off x="3971449" y="3797260"/>
            <a:ext cx="165854"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9" name="Text 5"/>
          <p:cNvSpPr/>
          <p:nvPr/>
        </p:nvSpPr>
        <p:spPr>
          <a:xfrm>
            <a:off x="6433304" y="3846909"/>
            <a:ext cx="2134672"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Sınıflandırıcılar</a:t>
            </a:r>
            <a:endParaRPr lang="en-US" sz="2200" dirty="0"/>
          </a:p>
        </p:txBody>
      </p:sp>
      <p:sp>
        <p:nvSpPr>
          <p:cNvPr id="10" name="Shape 6"/>
          <p:cNvSpPr/>
          <p:nvPr/>
        </p:nvSpPr>
        <p:spPr>
          <a:xfrm>
            <a:off x="6263164" y="4441150"/>
            <a:ext cx="7516773" cy="15240"/>
          </a:xfrm>
          <a:prstGeom prst="roundRect">
            <a:avLst>
              <a:gd name="adj" fmla="val 625116"/>
            </a:avLst>
          </a:prstGeom>
          <a:solidFill>
            <a:srgbClr val="B8C3DF"/>
          </a:solidFill>
          <a:ln/>
        </p:spPr>
        <p:txBody>
          <a:bodyPr/>
          <a:lstStyle/>
          <a:p>
            <a:endParaRPr lang="tr-TR"/>
          </a:p>
        </p:txBody>
      </p:sp>
      <p:pic>
        <p:nvPicPr>
          <p:cNvPr id="11" name="Image 2" descr="preencoded.png"/>
          <p:cNvPicPr>
            <a:picLocks noChangeAspect="1"/>
          </p:cNvPicPr>
          <p:nvPr/>
        </p:nvPicPr>
        <p:blipFill>
          <a:blip r:embed="rId5"/>
          <a:stretch>
            <a:fillRect/>
          </a:stretch>
        </p:blipFill>
        <p:spPr>
          <a:xfrm>
            <a:off x="826294" y="4484727"/>
            <a:ext cx="6456164" cy="807958"/>
          </a:xfrm>
          <a:prstGeom prst="rect">
            <a:avLst/>
          </a:prstGeom>
        </p:spPr>
      </p:pic>
      <p:sp>
        <p:nvSpPr>
          <p:cNvPr id="12" name="Text 7"/>
          <p:cNvSpPr/>
          <p:nvPr/>
        </p:nvSpPr>
        <p:spPr>
          <a:xfrm>
            <a:off x="3970853" y="4661892"/>
            <a:ext cx="166926" cy="453509"/>
          </a:xfrm>
          <a:prstGeom prst="rect">
            <a:avLst/>
          </a:prstGeom>
          <a:noFill/>
          <a:ln/>
        </p:spPr>
        <p:txBody>
          <a:bodyPr wrap="none" lIns="0" tIns="0" rIns="0" bIns="0" rtlCol="0" anchor="t"/>
          <a:lstStyle/>
          <a:p>
            <a:pPr marL="0" indent="0" algn="ctr">
              <a:lnSpc>
                <a:spcPts val="355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3" name="Text 8"/>
          <p:cNvSpPr/>
          <p:nvPr/>
        </p:nvSpPr>
        <p:spPr>
          <a:xfrm>
            <a:off x="7509272" y="4711541"/>
            <a:ext cx="2147411"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MNIST Veri Seti</a:t>
            </a:r>
            <a:endParaRPr lang="en-US" sz="2200" dirty="0"/>
          </a:p>
        </p:txBody>
      </p:sp>
      <p:sp>
        <p:nvSpPr>
          <p:cNvPr id="14" name="Text 9"/>
          <p:cNvSpPr/>
          <p:nvPr/>
        </p:nvSpPr>
        <p:spPr>
          <a:xfrm>
            <a:off x="793790" y="5547836"/>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Bu çalışmada, dokusal özellik çıkarma yöntemleri ve geleneksel sınıflandırıcılar kullanılarak MNIST veri setinde el yazısı rakam tanıma gerçekleştirilmiştir. Gelişmiş derin öğrenme yöntemlerine kıyasla doğruluk oranı daha düşük olsa da, dokusal özelliklerin sınıflandırma performansına katkısı başarılı bir şekilde analiz edilmiştir.</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Teşekkürler</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Bu sunumu dinlediğiniz için teşekkür ederim. Umarım faydalı bulmuşsunuzdur. Herhangi bir sorunuz varsa lütfen çekinmeden sorun.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412325"/>
            <a:ext cx="742973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Kullanılan Veri Seti: MNIST</a:t>
            </a:r>
            <a:endParaRPr lang="en-US" sz="4450" dirty="0"/>
          </a:p>
        </p:txBody>
      </p:sp>
      <p:sp>
        <p:nvSpPr>
          <p:cNvPr id="3" name="Text 1"/>
          <p:cNvSpPr/>
          <p:nvPr/>
        </p:nvSpPr>
        <p:spPr>
          <a:xfrm>
            <a:off x="793790" y="36880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Sınıflar</a:t>
            </a:r>
            <a:endParaRPr lang="en-US" sz="2200" dirty="0"/>
          </a:p>
        </p:txBody>
      </p:sp>
      <p:sp>
        <p:nvSpPr>
          <p:cNvPr id="4" name="Text 2"/>
          <p:cNvSpPr/>
          <p:nvPr/>
        </p:nvSpPr>
        <p:spPr>
          <a:xfrm>
            <a:off x="793790" y="4269224"/>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0-9 arasında toplam 10 sınıf.</a:t>
            </a:r>
            <a:endParaRPr lang="en-US" sz="1750" dirty="0"/>
          </a:p>
        </p:txBody>
      </p:sp>
      <p:sp>
        <p:nvSpPr>
          <p:cNvPr id="5" name="Text 3"/>
          <p:cNvSpPr/>
          <p:nvPr/>
        </p:nvSpPr>
        <p:spPr>
          <a:xfrm>
            <a:off x="4200406" y="36880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Görüntü Boyutu</a:t>
            </a:r>
            <a:endParaRPr lang="en-US" sz="2200" dirty="0"/>
          </a:p>
        </p:txBody>
      </p:sp>
      <p:sp>
        <p:nvSpPr>
          <p:cNvPr id="6" name="Text 4"/>
          <p:cNvSpPr/>
          <p:nvPr/>
        </p:nvSpPr>
        <p:spPr>
          <a:xfrm>
            <a:off x="4200406" y="4269224"/>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28x28 piksel.</a:t>
            </a:r>
            <a:endParaRPr lang="en-US" sz="1750" dirty="0"/>
          </a:p>
        </p:txBody>
      </p:sp>
      <p:sp>
        <p:nvSpPr>
          <p:cNvPr id="7" name="Text 5"/>
          <p:cNvSpPr/>
          <p:nvPr/>
        </p:nvSpPr>
        <p:spPr>
          <a:xfrm>
            <a:off x="7607022" y="36880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Eğitim Verisi</a:t>
            </a:r>
            <a:endParaRPr lang="en-US" sz="2200" dirty="0"/>
          </a:p>
        </p:txBody>
      </p:sp>
      <p:sp>
        <p:nvSpPr>
          <p:cNvPr id="8" name="Text 6"/>
          <p:cNvSpPr/>
          <p:nvPr/>
        </p:nvSpPr>
        <p:spPr>
          <a:xfrm>
            <a:off x="7607022" y="4269224"/>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60.000 örnek.</a:t>
            </a:r>
            <a:endParaRPr lang="en-US" sz="1750" dirty="0"/>
          </a:p>
        </p:txBody>
      </p:sp>
      <p:sp>
        <p:nvSpPr>
          <p:cNvPr id="9" name="Text 7"/>
          <p:cNvSpPr/>
          <p:nvPr/>
        </p:nvSpPr>
        <p:spPr>
          <a:xfrm>
            <a:off x="11013638" y="36880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Test Verisi</a:t>
            </a:r>
            <a:endParaRPr lang="en-US" sz="2200" dirty="0"/>
          </a:p>
        </p:txBody>
      </p:sp>
      <p:sp>
        <p:nvSpPr>
          <p:cNvPr id="10" name="Text 8"/>
          <p:cNvSpPr/>
          <p:nvPr/>
        </p:nvSpPr>
        <p:spPr>
          <a:xfrm>
            <a:off x="11013638" y="4269224"/>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10.000 örnek.</a:t>
            </a:r>
            <a:endParaRPr lang="en-US" sz="1750" dirty="0"/>
          </a:p>
        </p:txBody>
      </p:sp>
      <p:sp>
        <p:nvSpPr>
          <p:cNvPr id="11" name="Text 9"/>
          <p:cNvSpPr/>
          <p:nvPr/>
        </p:nvSpPr>
        <p:spPr>
          <a:xfrm>
            <a:off x="793790" y="545425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Veri CSV formatında temin edilmiştir. Piksel verileri 0-255 arasında gri tonlama değerlerindedir.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2358509"/>
            <a:ext cx="842414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Veri Seti ve Deneysel Kurulum</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Veri Seti</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MNIST el yazısı rakam veri seti kullanılmıştır. Bu set, 60.000 eğitim ve 10.000 test örneği içermektedir. Her örnek, 28x28 piksel boyutunda bir rakam görüntüsüdür.</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Özellik Çıkarma</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GLCM, LBP, LBGLCM ve GLRLM gibi dokusal özellik çıkarma yöntemleri kullanılmıştır. Bu yöntemler, karakterlerin dokusal yapısını sayısal istatistiklerle ifade eder.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844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Veri Ön İşleme</a:t>
            </a:r>
            <a:endParaRPr lang="en-US" sz="4450" dirty="0"/>
          </a:p>
        </p:txBody>
      </p:sp>
      <p:sp>
        <p:nvSpPr>
          <p:cNvPr id="4" name="Shape 1"/>
          <p:cNvSpPr/>
          <p:nvPr/>
        </p:nvSpPr>
        <p:spPr>
          <a:xfrm>
            <a:off x="793790" y="2888575"/>
            <a:ext cx="510302" cy="510302"/>
          </a:xfrm>
          <a:prstGeom prst="roundRect">
            <a:avLst>
              <a:gd name="adj" fmla="val 18669"/>
            </a:avLst>
          </a:prstGeom>
          <a:solidFill>
            <a:srgbClr val="D2DDF9"/>
          </a:solidFill>
          <a:ln w="7620">
            <a:solidFill>
              <a:srgbClr val="B8C3DF"/>
            </a:solidFill>
            <a:prstDash val="solid"/>
          </a:ln>
        </p:spPr>
        <p:txBody>
          <a:bodyPr/>
          <a:lstStyle/>
          <a:p>
            <a:endParaRPr lang="tr-TR"/>
          </a:p>
        </p:txBody>
      </p:sp>
      <p:sp>
        <p:nvSpPr>
          <p:cNvPr id="5" name="Text 2"/>
          <p:cNvSpPr/>
          <p:nvPr/>
        </p:nvSpPr>
        <p:spPr>
          <a:xfrm>
            <a:off x="985123" y="2973586"/>
            <a:ext cx="12763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6" name="Text 3"/>
          <p:cNvSpPr/>
          <p:nvPr/>
        </p:nvSpPr>
        <p:spPr>
          <a:xfrm>
            <a:off x="1530906" y="28885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Veri Ayrımı</a:t>
            </a:r>
            <a:endParaRPr lang="en-US" sz="2200" dirty="0"/>
          </a:p>
        </p:txBody>
      </p:sp>
      <p:sp>
        <p:nvSpPr>
          <p:cNvPr id="7" name="Text 4"/>
          <p:cNvSpPr/>
          <p:nvPr/>
        </p:nvSpPr>
        <p:spPr>
          <a:xfrm>
            <a:off x="1530906" y="3378994"/>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Eğitim verisi %20'lik bir doğrulama seti olarak ayrılmıştır. Bu set, hiperparametre optimizasyonu ve performans karşılaştırması için kullanılmıştır.</a:t>
            </a:r>
            <a:endParaRPr lang="en-US" sz="1750" dirty="0"/>
          </a:p>
        </p:txBody>
      </p:sp>
      <p:sp>
        <p:nvSpPr>
          <p:cNvPr id="8" name="Shape 5"/>
          <p:cNvSpPr/>
          <p:nvPr/>
        </p:nvSpPr>
        <p:spPr>
          <a:xfrm>
            <a:off x="4685467" y="2888575"/>
            <a:ext cx="510302" cy="510302"/>
          </a:xfrm>
          <a:prstGeom prst="roundRect">
            <a:avLst>
              <a:gd name="adj" fmla="val 18669"/>
            </a:avLst>
          </a:prstGeom>
          <a:solidFill>
            <a:srgbClr val="D2DDF9"/>
          </a:solidFill>
          <a:ln w="7620">
            <a:solidFill>
              <a:srgbClr val="B8C3DF"/>
            </a:solidFill>
            <a:prstDash val="solid"/>
          </a:ln>
        </p:spPr>
        <p:txBody>
          <a:bodyPr/>
          <a:lstStyle/>
          <a:p>
            <a:endParaRPr lang="tr-TR"/>
          </a:p>
        </p:txBody>
      </p:sp>
      <p:sp>
        <p:nvSpPr>
          <p:cNvPr id="9" name="Text 6"/>
          <p:cNvSpPr/>
          <p:nvPr/>
        </p:nvSpPr>
        <p:spPr>
          <a:xfrm>
            <a:off x="4841081" y="2973586"/>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10" name="Text 7"/>
          <p:cNvSpPr/>
          <p:nvPr/>
        </p:nvSpPr>
        <p:spPr>
          <a:xfrm>
            <a:off x="5422583" y="28885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Standardizasyon</a:t>
            </a:r>
            <a:endParaRPr lang="en-US" sz="2200" dirty="0"/>
          </a:p>
        </p:txBody>
      </p:sp>
      <p:sp>
        <p:nvSpPr>
          <p:cNvPr id="11" name="Text 8"/>
          <p:cNvSpPr/>
          <p:nvPr/>
        </p:nvSpPr>
        <p:spPr>
          <a:xfrm>
            <a:off x="5422583" y="3378994"/>
            <a:ext cx="2927747" cy="326612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StandardScaler kullanılarak her özellik ortalaması 0, standart sapması 1 olacak şekilde dönüştürülmüştür. Bu, farklı ölçeklerde olan özelliklerin modeli olumsuz etkilemesini önlemek için yapılmıştır.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 name="Text 0"/>
          <p:cNvSpPr/>
          <p:nvPr/>
        </p:nvSpPr>
        <p:spPr>
          <a:xfrm>
            <a:off x="1215031" y="956845"/>
            <a:ext cx="72805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Kullanılan Sınıflandırıcılar</a:t>
            </a:r>
            <a:endParaRPr lang="en-US" sz="4450" dirty="0"/>
          </a:p>
        </p:txBody>
      </p:sp>
      <p:sp>
        <p:nvSpPr>
          <p:cNvPr id="4" name="Shape 1"/>
          <p:cNvSpPr/>
          <p:nvPr/>
        </p:nvSpPr>
        <p:spPr>
          <a:xfrm>
            <a:off x="1215031" y="2005786"/>
            <a:ext cx="3664863" cy="2402324"/>
          </a:xfrm>
          <a:prstGeom prst="roundRect">
            <a:avLst>
              <a:gd name="adj" fmla="val 3966"/>
            </a:avLst>
          </a:prstGeom>
          <a:solidFill>
            <a:srgbClr val="D2DDF9"/>
          </a:solidFill>
          <a:ln w="7620">
            <a:solidFill>
              <a:srgbClr val="B8C3DF"/>
            </a:solidFill>
            <a:prstDash val="solid"/>
          </a:ln>
        </p:spPr>
        <p:txBody>
          <a:bodyPr/>
          <a:lstStyle/>
          <a:p>
            <a:endParaRPr lang="tr-TR"/>
          </a:p>
        </p:txBody>
      </p:sp>
      <p:sp>
        <p:nvSpPr>
          <p:cNvPr id="5" name="Text 2"/>
          <p:cNvSpPr/>
          <p:nvPr/>
        </p:nvSpPr>
        <p:spPr>
          <a:xfrm>
            <a:off x="1449465" y="2240220"/>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Destek Vektör Makineleri (SVM)</a:t>
            </a:r>
            <a:endParaRPr lang="en-US" sz="2200" dirty="0"/>
          </a:p>
        </p:txBody>
      </p:sp>
      <p:sp>
        <p:nvSpPr>
          <p:cNvPr id="6" name="Text 3"/>
          <p:cNvSpPr/>
          <p:nvPr/>
        </p:nvSpPr>
        <p:spPr>
          <a:xfrm>
            <a:off x="1449465" y="3084968"/>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SVC(probability=True, random_state=42) kullanılmıştır.</a:t>
            </a:r>
            <a:endParaRPr lang="en-US" sz="1750" dirty="0"/>
          </a:p>
        </p:txBody>
      </p:sp>
      <p:sp>
        <p:nvSpPr>
          <p:cNvPr id="7" name="Shape 4"/>
          <p:cNvSpPr/>
          <p:nvPr/>
        </p:nvSpPr>
        <p:spPr>
          <a:xfrm>
            <a:off x="5106708" y="2005786"/>
            <a:ext cx="3664863" cy="2402324"/>
          </a:xfrm>
          <a:prstGeom prst="roundRect">
            <a:avLst>
              <a:gd name="adj" fmla="val 3966"/>
            </a:avLst>
          </a:prstGeom>
          <a:solidFill>
            <a:srgbClr val="D2DDF9"/>
          </a:solidFill>
          <a:ln w="7620">
            <a:solidFill>
              <a:srgbClr val="B8C3DF"/>
            </a:solidFill>
            <a:prstDash val="solid"/>
          </a:ln>
        </p:spPr>
        <p:txBody>
          <a:bodyPr/>
          <a:lstStyle/>
          <a:p>
            <a:endParaRPr lang="tr-TR"/>
          </a:p>
        </p:txBody>
      </p:sp>
      <p:sp>
        <p:nvSpPr>
          <p:cNvPr id="8" name="Text 5"/>
          <p:cNvSpPr/>
          <p:nvPr/>
        </p:nvSpPr>
        <p:spPr>
          <a:xfrm>
            <a:off x="5341142" y="2240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Rastgele Ormanlar</a:t>
            </a:r>
            <a:endParaRPr lang="en-US" sz="2200" dirty="0"/>
          </a:p>
        </p:txBody>
      </p:sp>
      <p:sp>
        <p:nvSpPr>
          <p:cNvPr id="9" name="Text 6"/>
          <p:cNvSpPr/>
          <p:nvPr/>
        </p:nvSpPr>
        <p:spPr>
          <a:xfrm>
            <a:off x="5341142" y="2730638"/>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RandomForestClassifier(random_state=42) kullanılmıştır.</a:t>
            </a:r>
            <a:endParaRPr lang="en-US" sz="1750" dirty="0"/>
          </a:p>
        </p:txBody>
      </p:sp>
      <p:sp>
        <p:nvSpPr>
          <p:cNvPr id="10" name="Shape 7"/>
          <p:cNvSpPr/>
          <p:nvPr/>
        </p:nvSpPr>
        <p:spPr>
          <a:xfrm>
            <a:off x="1215031" y="4634924"/>
            <a:ext cx="3664863" cy="1685092"/>
          </a:xfrm>
          <a:prstGeom prst="roundRect">
            <a:avLst>
              <a:gd name="adj" fmla="val 5654"/>
            </a:avLst>
          </a:prstGeom>
          <a:solidFill>
            <a:srgbClr val="D2DDF9"/>
          </a:solidFill>
          <a:ln w="7620">
            <a:solidFill>
              <a:srgbClr val="B8C3DF"/>
            </a:solidFill>
            <a:prstDash val="solid"/>
          </a:ln>
        </p:spPr>
        <p:txBody>
          <a:bodyPr/>
          <a:lstStyle/>
          <a:p>
            <a:endParaRPr lang="tr-TR"/>
          </a:p>
        </p:txBody>
      </p:sp>
      <p:sp>
        <p:nvSpPr>
          <p:cNvPr id="11" name="Text 8"/>
          <p:cNvSpPr/>
          <p:nvPr/>
        </p:nvSpPr>
        <p:spPr>
          <a:xfrm>
            <a:off x="1449465" y="48693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Lojistik Regresyon</a:t>
            </a:r>
            <a:endParaRPr lang="en-US" sz="2200" dirty="0"/>
          </a:p>
        </p:txBody>
      </p:sp>
      <p:sp>
        <p:nvSpPr>
          <p:cNvPr id="12" name="Text 9"/>
          <p:cNvSpPr/>
          <p:nvPr/>
        </p:nvSpPr>
        <p:spPr>
          <a:xfrm>
            <a:off x="1449465" y="5359777"/>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LogisticRegression(random_state=42) kullanılmıştır.</a:t>
            </a:r>
            <a:endParaRPr lang="en-US" sz="1750" dirty="0"/>
          </a:p>
        </p:txBody>
      </p:sp>
      <p:sp>
        <p:nvSpPr>
          <p:cNvPr id="13" name="Shape 10"/>
          <p:cNvSpPr/>
          <p:nvPr/>
        </p:nvSpPr>
        <p:spPr>
          <a:xfrm>
            <a:off x="5106708" y="4634924"/>
            <a:ext cx="3664863" cy="1685092"/>
          </a:xfrm>
          <a:prstGeom prst="roundRect">
            <a:avLst>
              <a:gd name="adj" fmla="val 5654"/>
            </a:avLst>
          </a:prstGeom>
          <a:solidFill>
            <a:srgbClr val="D2DDF9"/>
          </a:solidFill>
          <a:ln w="7620">
            <a:solidFill>
              <a:srgbClr val="B8C3DF"/>
            </a:solidFill>
            <a:prstDash val="solid"/>
          </a:ln>
        </p:spPr>
        <p:txBody>
          <a:bodyPr/>
          <a:lstStyle/>
          <a:p>
            <a:endParaRPr lang="tr-TR"/>
          </a:p>
        </p:txBody>
      </p:sp>
      <p:sp>
        <p:nvSpPr>
          <p:cNvPr id="14" name="Text 11"/>
          <p:cNvSpPr/>
          <p:nvPr/>
        </p:nvSpPr>
        <p:spPr>
          <a:xfrm>
            <a:off x="5341142" y="48693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Karar Ağacı</a:t>
            </a:r>
            <a:endParaRPr lang="en-US" sz="2200" dirty="0"/>
          </a:p>
        </p:txBody>
      </p:sp>
      <p:sp>
        <p:nvSpPr>
          <p:cNvPr id="15" name="Text 12"/>
          <p:cNvSpPr/>
          <p:nvPr/>
        </p:nvSpPr>
        <p:spPr>
          <a:xfrm>
            <a:off x="5341142" y="5359777"/>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DecisionTreeClassifier(random_state=42) kullanılmıştır.</a:t>
            </a:r>
            <a:endParaRPr lang="en-US" sz="1750" dirty="0"/>
          </a:p>
        </p:txBody>
      </p:sp>
      <p:sp>
        <p:nvSpPr>
          <p:cNvPr id="17" name="Shape 10">
            <a:extLst>
              <a:ext uri="{FF2B5EF4-FFF2-40B4-BE49-F238E27FC236}">
                <a16:creationId xmlns:a16="http://schemas.microsoft.com/office/drawing/2014/main" id="{37334526-CA00-48A4-B567-14D81FDA9BE2}"/>
              </a:ext>
            </a:extLst>
          </p:cNvPr>
          <p:cNvSpPr/>
          <p:nvPr/>
        </p:nvSpPr>
        <p:spPr>
          <a:xfrm>
            <a:off x="9255755" y="3331130"/>
            <a:ext cx="4059553" cy="1685092"/>
          </a:xfrm>
          <a:prstGeom prst="roundRect">
            <a:avLst>
              <a:gd name="adj" fmla="val 5654"/>
            </a:avLst>
          </a:prstGeom>
          <a:solidFill>
            <a:srgbClr val="D2DDF9"/>
          </a:solidFill>
          <a:ln w="7620">
            <a:solidFill>
              <a:srgbClr val="B8C3DF"/>
            </a:solidFill>
            <a:prstDash val="solid"/>
          </a:ln>
        </p:spPr>
        <p:txBody>
          <a:bodyPr/>
          <a:lstStyle/>
          <a:p>
            <a:endParaRPr lang="tr-TR" dirty="0"/>
          </a:p>
        </p:txBody>
      </p:sp>
      <p:sp>
        <p:nvSpPr>
          <p:cNvPr id="18" name="Text 11">
            <a:extLst>
              <a:ext uri="{FF2B5EF4-FFF2-40B4-BE49-F238E27FC236}">
                <a16:creationId xmlns:a16="http://schemas.microsoft.com/office/drawing/2014/main" id="{21B6294B-D219-056D-5D16-50A3EF087FFD}"/>
              </a:ext>
            </a:extLst>
          </p:cNvPr>
          <p:cNvSpPr/>
          <p:nvPr/>
        </p:nvSpPr>
        <p:spPr>
          <a:xfrm>
            <a:off x="9469641" y="3469150"/>
            <a:ext cx="2835235" cy="354330"/>
          </a:xfrm>
          <a:prstGeom prst="rect">
            <a:avLst/>
          </a:prstGeom>
          <a:noFill/>
          <a:ln/>
        </p:spPr>
        <p:txBody>
          <a:bodyPr wrap="none" lIns="0" tIns="0" rIns="0" bIns="0" rtlCol="0" anchor="t"/>
          <a:lstStyle/>
          <a:p>
            <a:pPr lvl="0">
              <a:lnSpc>
                <a:spcPct val="115000"/>
              </a:lnSpc>
              <a:spcAft>
                <a:spcPts val="800"/>
              </a:spcAft>
              <a:buSzPts val="1000"/>
              <a:tabLst>
                <a:tab pos="457200" algn="l"/>
              </a:tabLst>
            </a:pPr>
            <a:r>
              <a:rPr lang="tr-TR" sz="2200" kern="0" dirty="0">
                <a:effectLst/>
                <a:latin typeface="Alexandria" panose="020B0604020202020204" charset="-78"/>
                <a:ea typeface="Times New Roman" panose="02020603050405020304" pitchFamily="18" charset="0"/>
                <a:cs typeface="Alexandria" panose="020B0604020202020204" charset="-78"/>
              </a:rPr>
              <a:t>k-En Yakın Komşu (K-NN)</a:t>
            </a:r>
            <a:endParaRPr lang="tr-TR" sz="2200" kern="100" dirty="0">
              <a:effectLst/>
              <a:latin typeface="Alexandria" panose="020B0604020202020204" charset="-78"/>
              <a:ea typeface="Aptos" panose="020B0004020202020204" pitchFamily="34" charset="0"/>
              <a:cs typeface="Alexandria" panose="020B0604020202020204"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5682"/>
            <a:ext cx="712184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Değerlendirme Metrikleri</a:t>
            </a:r>
            <a:endParaRPr lang="en-US" sz="4450" dirty="0"/>
          </a:p>
        </p:txBody>
      </p:sp>
      <p:pic>
        <p:nvPicPr>
          <p:cNvPr id="4" name="Image 1" descr="preencoded.png"/>
          <p:cNvPicPr>
            <a:picLocks noChangeAspect="1"/>
          </p:cNvPicPr>
          <p:nvPr/>
        </p:nvPicPr>
        <p:blipFill>
          <a:blip r:embed="rId4"/>
          <a:stretch>
            <a:fillRect/>
          </a:stretch>
        </p:blipFill>
        <p:spPr>
          <a:xfrm>
            <a:off x="6280190" y="1744623"/>
            <a:ext cx="566976" cy="566976"/>
          </a:xfrm>
          <a:prstGeom prst="rect">
            <a:avLst/>
          </a:prstGeom>
        </p:spPr>
      </p:pic>
      <p:sp>
        <p:nvSpPr>
          <p:cNvPr id="5" name="Text 1"/>
          <p:cNvSpPr/>
          <p:nvPr/>
        </p:nvSpPr>
        <p:spPr>
          <a:xfrm>
            <a:off x="6280190"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Doğruluk</a:t>
            </a:r>
            <a:endParaRPr lang="en-US" sz="2200" dirty="0"/>
          </a:p>
        </p:txBody>
      </p:sp>
      <p:sp>
        <p:nvSpPr>
          <p:cNvPr id="6" name="Text 2"/>
          <p:cNvSpPr/>
          <p:nvPr/>
        </p:nvSpPr>
        <p:spPr>
          <a:xfrm>
            <a:off x="6280190" y="3028831"/>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Doğru sınıflandırılan örneklerin oranı.</a:t>
            </a:r>
            <a:endParaRPr lang="en-US" sz="1750" dirty="0"/>
          </a:p>
        </p:txBody>
      </p:sp>
      <p:pic>
        <p:nvPicPr>
          <p:cNvPr id="7" name="Image 2" descr="preencoded.png"/>
          <p:cNvPicPr>
            <a:picLocks noChangeAspect="1"/>
          </p:cNvPicPr>
          <p:nvPr/>
        </p:nvPicPr>
        <p:blipFill>
          <a:blip r:embed="rId5"/>
          <a:stretch>
            <a:fillRect/>
          </a:stretch>
        </p:blipFill>
        <p:spPr>
          <a:xfrm>
            <a:off x="10228421" y="1744623"/>
            <a:ext cx="566976" cy="566976"/>
          </a:xfrm>
          <a:prstGeom prst="rect">
            <a:avLst/>
          </a:prstGeom>
        </p:spPr>
      </p:pic>
      <p:sp>
        <p:nvSpPr>
          <p:cNvPr id="8" name="Text 3"/>
          <p:cNvSpPr/>
          <p:nvPr/>
        </p:nvSpPr>
        <p:spPr>
          <a:xfrm>
            <a:off x="10228421"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Karışıklık Matrisi</a:t>
            </a:r>
            <a:endParaRPr lang="en-US" sz="2200" dirty="0"/>
          </a:p>
        </p:txBody>
      </p:sp>
      <p:sp>
        <p:nvSpPr>
          <p:cNvPr id="9" name="Text 4"/>
          <p:cNvSpPr/>
          <p:nvPr/>
        </p:nvSpPr>
        <p:spPr>
          <a:xfrm>
            <a:off x="10228421" y="3028831"/>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Hangi sınıfın hangi oranda başka bir sınıfa karıştırıldığını gösterir.</a:t>
            </a:r>
            <a:endParaRPr lang="en-US" sz="1750" dirty="0"/>
          </a:p>
        </p:txBody>
      </p:sp>
      <p:pic>
        <p:nvPicPr>
          <p:cNvPr id="10" name="Image 3" descr="preencoded.png"/>
          <p:cNvPicPr>
            <a:picLocks noChangeAspect="1"/>
          </p:cNvPicPr>
          <p:nvPr/>
        </p:nvPicPr>
        <p:blipFill>
          <a:blip r:embed="rId6"/>
          <a:stretch>
            <a:fillRect/>
          </a:stretch>
        </p:blipFill>
        <p:spPr>
          <a:xfrm>
            <a:off x="6280190" y="4435078"/>
            <a:ext cx="566976" cy="566976"/>
          </a:xfrm>
          <a:prstGeom prst="rect">
            <a:avLst/>
          </a:prstGeom>
        </p:spPr>
      </p:pic>
      <p:sp>
        <p:nvSpPr>
          <p:cNvPr id="11" name="Text 5"/>
          <p:cNvSpPr/>
          <p:nvPr/>
        </p:nvSpPr>
        <p:spPr>
          <a:xfrm>
            <a:off x="6280190" y="5228868"/>
            <a:ext cx="3605689"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Precision, Recall, F1-Skoru</a:t>
            </a:r>
            <a:endParaRPr lang="en-US" sz="2200" dirty="0"/>
          </a:p>
        </p:txBody>
      </p:sp>
      <p:sp>
        <p:nvSpPr>
          <p:cNvPr id="12" name="Text 6"/>
          <p:cNvSpPr/>
          <p:nvPr/>
        </p:nvSpPr>
        <p:spPr>
          <a:xfrm>
            <a:off x="6280190" y="5719286"/>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Sınıf bazlı performansı detaylı inceler.</a:t>
            </a:r>
            <a:endParaRPr lang="en-US" sz="1750" dirty="0"/>
          </a:p>
        </p:txBody>
      </p:sp>
      <p:pic>
        <p:nvPicPr>
          <p:cNvPr id="13" name="Image 4" descr="preencoded.png"/>
          <p:cNvPicPr>
            <a:picLocks noChangeAspect="1"/>
          </p:cNvPicPr>
          <p:nvPr/>
        </p:nvPicPr>
        <p:blipFill>
          <a:blip r:embed="rId7"/>
          <a:stretch>
            <a:fillRect/>
          </a:stretch>
        </p:blipFill>
        <p:spPr>
          <a:xfrm>
            <a:off x="10228421" y="4435078"/>
            <a:ext cx="566976" cy="566976"/>
          </a:xfrm>
          <a:prstGeom prst="rect">
            <a:avLst/>
          </a:prstGeom>
        </p:spPr>
      </p:pic>
      <p:sp>
        <p:nvSpPr>
          <p:cNvPr id="14" name="Text 7"/>
          <p:cNvSpPr/>
          <p:nvPr/>
        </p:nvSpPr>
        <p:spPr>
          <a:xfrm>
            <a:off x="10228421" y="5228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ROC Eğrisi ve AUC</a:t>
            </a:r>
            <a:endParaRPr lang="en-US" sz="2200" dirty="0"/>
          </a:p>
        </p:txBody>
      </p:sp>
      <p:sp>
        <p:nvSpPr>
          <p:cNvPr id="15" name="Text 8"/>
          <p:cNvSpPr/>
          <p:nvPr/>
        </p:nvSpPr>
        <p:spPr>
          <a:xfrm>
            <a:off x="10228421" y="5719286"/>
            <a:ext cx="360818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Sınıflandırma eşiği değiştikçe hassasiyet (TPR) ile FPR arasındaki ilişkiyi gösterir. AUC değeri, genel ayrıştırma gücünü ölçer.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013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Deneysel Kurulum</a:t>
            </a:r>
            <a:endParaRPr lang="en-US" sz="4450" dirty="0"/>
          </a:p>
        </p:txBody>
      </p:sp>
      <p:sp>
        <p:nvSpPr>
          <p:cNvPr id="4" name="Shape 1"/>
          <p:cNvSpPr/>
          <p:nvPr/>
        </p:nvSpPr>
        <p:spPr>
          <a:xfrm>
            <a:off x="1118711" y="2089071"/>
            <a:ext cx="30480" cy="5100280"/>
          </a:xfrm>
          <a:prstGeom prst="roundRect">
            <a:avLst>
              <a:gd name="adj" fmla="val 312558"/>
            </a:avLst>
          </a:prstGeom>
          <a:solidFill>
            <a:srgbClr val="B8C3DF"/>
          </a:solidFill>
          <a:ln/>
        </p:spPr>
        <p:txBody>
          <a:bodyPr/>
          <a:lstStyle/>
          <a:p>
            <a:endParaRPr lang="tr-TR"/>
          </a:p>
        </p:txBody>
      </p:sp>
      <p:sp>
        <p:nvSpPr>
          <p:cNvPr id="5" name="Shape 2"/>
          <p:cNvSpPr/>
          <p:nvPr/>
        </p:nvSpPr>
        <p:spPr>
          <a:xfrm>
            <a:off x="1358622" y="2584133"/>
            <a:ext cx="793790" cy="30480"/>
          </a:xfrm>
          <a:prstGeom prst="roundRect">
            <a:avLst>
              <a:gd name="adj" fmla="val 312558"/>
            </a:avLst>
          </a:prstGeom>
          <a:solidFill>
            <a:srgbClr val="B8C3DF"/>
          </a:solidFill>
          <a:ln/>
        </p:spPr>
        <p:txBody>
          <a:bodyPr/>
          <a:lstStyle/>
          <a:p>
            <a:endParaRPr lang="tr-TR"/>
          </a:p>
        </p:txBody>
      </p:sp>
      <p:sp>
        <p:nvSpPr>
          <p:cNvPr id="6" name="Shape 3"/>
          <p:cNvSpPr/>
          <p:nvPr/>
        </p:nvSpPr>
        <p:spPr>
          <a:xfrm>
            <a:off x="878800" y="2344222"/>
            <a:ext cx="510302" cy="510302"/>
          </a:xfrm>
          <a:prstGeom prst="roundRect">
            <a:avLst>
              <a:gd name="adj" fmla="val 18669"/>
            </a:avLst>
          </a:prstGeom>
          <a:solidFill>
            <a:srgbClr val="D2DDF9"/>
          </a:solidFill>
          <a:ln w="7620">
            <a:solidFill>
              <a:srgbClr val="B8C3DF"/>
            </a:solidFill>
            <a:prstDash val="solid"/>
          </a:ln>
        </p:spPr>
        <p:txBody>
          <a:bodyPr/>
          <a:lstStyle/>
          <a:p>
            <a:endParaRPr lang="tr-TR"/>
          </a:p>
        </p:txBody>
      </p:sp>
      <p:sp>
        <p:nvSpPr>
          <p:cNvPr id="7" name="Text 4"/>
          <p:cNvSpPr/>
          <p:nvPr/>
        </p:nvSpPr>
        <p:spPr>
          <a:xfrm>
            <a:off x="1070134" y="2429232"/>
            <a:ext cx="12763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1</a:t>
            </a:r>
            <a:endParaRPr lang="en-US" sz="2650" dirty="0"/>
          </a:p>
        </p:txBody>
      </p:sp>
      <p:sp>
        <p:nvSpPr>
          <p:cNvPr id="8" name="Text 5"/>
          <p:cNvSpPr/>
          <p:nvPr/>
        </p:nvSpPr>
        <p:spPr>
          <a:xfrm>
            <a:off x="2381488" y="23158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Eğitim Verisi Ayrımı</a:t>
            </a:r>
            <a:endParaRPr lang="en-US" sz="2200" dirty="0"/>
          </a:p>
        </p:txBody>
      </p:sp>
      <p:sp>
        <p:nvSpPr>
          <p:cNvPr id="9" name="Text 6"/>
          <p:cNvSpPr/>
          <p:nvPr/>
        </p:nvSpPr>
        <p:spPr>
          <a:xfrm>
            <a:off x="2381488" y="280630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Eğitim verisinden %20 validation seti olarak ayrılmıştır.</a:t>
            </a:r>
            <a:endParaRPr lang="en-US" sz="1750" dirty="0"/>
          </a:p>
        </p:txBody>
      </p:sp>
      <p:sp>
        <p:nvSpPr>
          <p:cNvPr id="10" name="Shape 7"/>
          <p:cNvSpPr/>
          <p:nvPr/>
        </p:nvSpPr>
        <p:spPr>
          <a:xfrm>
            <a:off x="1358622" y="4117896"/>
            <a:ext cx="793790" cy="30480"/>
          </a:xfrm>
          <a:prstGeom prst="roundRect">
            <a:avLst>
              <a:gd name="adj" fmla="val 312558"/>
            </a:avLst>
          </a:prstGeom>
          <a:solidFill>
            <a:srgbClr val="B8C3DF"/>
          </a:solidFill>
          <a:ln/>
        </p:spPr>
        <p:txBody>
          <a:bodyPr/>
          <a:lstStyle/>
          <a:p>
            <a:endParaRPr lang="tr-TR"/>
          </a:p>
        </p:txBody>
      </p:sp>
      <p:sp>
        <p:nvSpPr>
          <p:cNvPr id="11" name="Shape 8"/>
          <p:cNvSpPr/>
          <p:nvPr/>
        </p:nvSpPr>
        <p:spPr>
          <a:xfrm>
            <a:off x="878800" y="3877985"/>
            <a:ext cx="510302" cy="510302"/>
          </a:xfrm>
          <a:prstGeom prst="roundRect">
            <a:avLst>
              <a:gd name="adj" fmla="val 18669"/>
            </a:avLst>
          </a:prstGeom>
          <a:solidFill>
            <a:srgbClr val="D2DDF9"/>
          </a:solidFill>
          <a:ln w="7620">
            <a:solidFill>
              <a:srgbClr val="B8C3DF"/>
            </a:solidFill>
            <a:prstDash val="solid"/>
          </a:ln>
        </p:spPr>
        <p:txBody>
          <a:bodyPr/>
          <a:lstStyle/>
          <a:p>
            <a:endParaRPr lang="tr-TR"/>
          </a:p>
        </p:txBody>
      </p:sp>
      <p:sp>
        <p:nvSpPr>
          <p:cNvPr id="12" name="Text 9"/>
          <p:cNvSpPr/>
          <p:nvPr/>
        </p:nvSpPr>
        <p:spPr>
          <a:xfrm>
            <a:off x="1034415" y="3962995"/>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2</a:t>
            </a:r>
            <a:endParaRPr lang="en-US" sz="2650" dirty="0"/>
          </a:p>
        </p:txBody>
      </p:sp>
      <p:sp>
        <p:nvSpPr>
          <p:cNvPr id="13" name="Text 10"/>
          <p:cNvSpPr/>
          <p:nvPr/>
        </p:nvSpPr>
        <p:spPr>
          <a:xfrm>
            <a:off x="2381488" y="3849648"/>
            <a:ext cx="3571637"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Özellik Standardizasyonu</a:t>
            </a:r>
            <a:endParaRPr lang="en-US" sz="2200" dirty="0"/>
          </a:p>
        </p:txBody>
      </p:sp>
      <p:sp>
        <p:nvSpPr>
          <p:cNvPr id="14" name="Text 11"/>
          <p:cNvSpPr/>
          <p:nvPr/>
        </p:nvSpPr>
        <p:spPr>
          <a:xfrm>
            <a:off x="2381488" y="4340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Özellikler ortalama 0, standart sapma 1 olacak şekilde normalize edilmiştir.</a:t>
            </a:r>
            <a:endParaRPr lang="en-US" sz="1750" dirty="0"/>
          </a:p>
        </p:txBody>
      </p:sp>
      <p:sp>
        <p:nvSpPr>
          <p:cNvPr id="15" name="Shape 12"/>
          <p:cNvSpPr/>
          <p:nvPr/>
        </p:nvSpPr>
        <p:spPr>
          <a:xfrm>
            <a:off x="1358622" y="6014561"/>
            <a:ext cx="793790" cy="30480"/>
          </a:xfrm>
          <a:prstGeom prst="roundRect">
            <a:avLst>
              <a:gd name="adj" fmla="val 312558"/>
            </a:avLst>
          </a:prstGeom>
          <a:solidFill>
            <a:srgbClr val="B8C3DF"/>
          </a:solidFill>
          <a:ln/>
        </p:spPr>
        <p:txBody>
          <a:bodyPr/>
          <a:lstStyle/>
          <a:p>
            <a:endParaRPr lang="tr-TR"/>
          </a:p>
        </p:txBody>
      </p:sp>
      <p:sp>
        <p:nvSpPr>
          <p:cNvPr id="16" name="Shape 13"/>
          <p:cNvSpPr/>
          <p:nvPr/>
        </p:nvSpPr>
        <p:spPr>
          <a:xfrm>
            <a:off x="878800" y="5774650"/>
            <a:ext cx="510302" cy="510302"/>
          </a:xfrm>
          <a:prstGeom prst="roundRect">
            <a:avLst>
              <a:gd name="adj" fmla="val 18669"/>
            </a:avLst>
          </a:prstGeom>
          <a:solidFill>
            <a:srgbClr val="D2DDF9"/>
          </a:solidFill>
          <a:ln w="7620">
            <a:solidFill>
              <a:srgbClr val="B8C3DF"/>
            </a:solidFill>
            <a:prstDash val="solid"/>
          </a:ln>
        </p:spPr>
        <p:txBody>
          <a:bodyPr/>
          <a:lstStyle/>
          <a:p>
            <a:endParaRPr lang="tr-TR"/>
          </a:p>
        </p:txBody>
      </p:sp>
      <p:sp>
        <p:nvSpPr>
          <p:cNvPr id="17" name="Text 14"/>
          <p:cNvSpPr/>
          <p:nvPr/>
        </p:nvSpPr>
        <p:spPr>
          <a:xfrm>
            <a:off x="1033701" y="5859661"/>
            <a:ext cx="200382"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Alexandria" pitchFamily="34" charset="0"/>
                <a:ea typeface="Alexandria" pitchFamily="34" charset="-122"/>
                <a:cs typeface="Alexandria"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Sınıflandırıcılar</a:t>
            </a:r>
            <a:endParaRPr lang="en-US" sz="2200" dirty="0"/>
          </a:p>
        </p:txBody>
      </p:sp>
      <p:sp>
        <p:nvSpPr>
          <p:cNvPr id="19" name="Text 16"/>
          <p:cNvSpPr/>
          <p:nvPr/>
        </p:nvSpPr>
        <p:spPr>
          <a:xfrm>
            <a:off x="2381488" y="623673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Destek Vektör Makineleri (SVM), Rastgele Orman, k-En Yakın Komşu, Lojistik Regresyon, Karar Ağacı.</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370" y="641033"/>
            <a:ext cx="7492960" cy="638413"/>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Alexandria" pitchFamily="34" charset="0"/>
                <a:ea typeface="Alexandria" pitchFamily="34" charset="-122"/>
                <a:cs typeface="Alexandria" pitchFamily="34" charset="-120"/>
              </a:rPr>
              <a:t>Görselleştirmeler ve Yorumlar</a:t>
            </a:r>
            <a:endParaRPr lang="en-US" sz="4000" dirty="0"/>
          </a:p>
        </p:txBody>
      </p:sp>
      <p:pic>
        <p:nvPicPr>
          <p:cNvPr id="4" name="Image 1" descr="preencoded.png"/>
          <p:cNvPicPr>
            <a:picLocks noChangeAspect="1"/>
          </p:cNvPicPr>
          <p:nvPr/>
        </p:nvPicPr>
        <p:blipFill>
          <a:blip r:embed="rId4"/>
          <a:stretch>
            <a:fillRect/>
          </a:stretch>
        </p:blipFill>
        <p:spPr>
          <a:xfrm>
            <a:off x="6201370" y="1585793"/>
            <a:ext cx="510659" cy="510659"/>
          </a:xfrm>
          <a:prstGeom prst="rect">
            <a:avLst/>
          </a:prstGeom>
        </p:spPr>
      </p:pic>
      <p:sp>
        <p:nvSpPr>
          <p:cNvPr id="5" name="Text 1"/>
          <p:cNvSpPr/>
          <p:nvPr/>
        </p:nvSpPr>
        <p:spPr>
          <a:xfrm>
            <a:off x="6201370" y="2300645"/>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Model Doğruluk</a:t>
            </a:r>
            <a:endParaRPr lang="en-US" sz="2000" dirty="0"/>
          </a:p>
        </p:txBody>
      </p:sp>
      <p:sp>
        <p:nvSpPr>
          <p:cNvPr id="6" name="Text 2"/>
          <p:cNvSpPr/>
          <p:nvPr/>
        </p:nvSpPr>
        <p:spPr>
          <a:xfrm>
            <a:off x="6201370" y="2742367"/>
            <a:ext cx="7714059" cy="32682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SVM en iyi performansı göstermiştir.</a:t>
            </a:r>
            <a:endParaRPr lang="en-US" sz="1600" dirty="0"/>
          </a:p>
        </p:txBody>
      </p:sp>
      <p:pic>
        <p:nvPicPr>
          <p:cNvPr id="7" name="Image 2" descr="preencoded.png"/>
          <p:cNvPicPr>
            <a:picLocks noChangeAspect="1"/>
          </p:cNvPicPr>
          <p:nvPr/>
        </p:nvPicPr>
        <p:blipFill>
          <a:blip r:embed="rId5"/>
          <a:stretch>
            <a:fillRect/>
          </a:stretch>
        </p:blipFill>
        <p:spPr>
          <a:xfrm>
            <a:off x="6201370" y="3682008"/>
            <a:ext cx="510659" cy="510659"/>
          </a:xfrm>
          <a:prstGeom prst="rect">
            <a:avLst/>
          </a:prstGeom>
        </p:spPr>
      </p:pic>
      <p:sp>
        <p:nvSpPr>
          <p:cNvPr id="8" name="Text 3"/>
          <p:cNvSpPr/>
          <p:nvPr/>
        </p:nvSpPr>
        <p:spPr>
          <a:xfrm>
            <a:off x="6201370" y="4396859"/>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Karışıklık Matrisi</a:t>
            </a:r>
            <a:endParaRPr lang="en-US" sz="2000" dirty="0"/>
          </a:p>
        </p:txBody>
      </p:sp>
      <p:sp>
        <p:nvSpPr>
          <p:cNvPr id="9" name="Text 4"/>
          <p:cNvSpPr/>
          <p:nvPr/>
        </p:nvSpPr>
        <p:spPr>
          <a:xfrm>
            <a:off x="6201370" y="4838581"/>
            <a:ext cx="7714059" cy="65365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Özellikle "0" ve "1" sınıflarında yüksek doğruluk, "2" ve "3" sınıflarında daha fazla hata gözlenmiştir.</a:t>
            </a:r>
            <a:endParaRPr lang="en-US" sz="1600" dirty="0"/>
          </a:p>
        </p:txBody>
      </p:sp>
      <p:pic>
        <p:nvPicPr>
          <p:cNvPr id="10" name="Image 3" descr="preencoded.png"/>
          <p:cNvPicPr>
            <a:picLocks noChangeAspect="1"/>
          </p:cNvPicPr>
          <p:nvPr/>
        </p:nvPicPr>
        <p:blipFill>
          <a:blip r:embed="rId6"/>
          <a:stretch>
            <a:fillRect/>
          </a:stretch>
        </p:blipFill>
        <p:spPr>
          <a:xfrm>
            <a:off x="6201370" y="6105049"/>
            <a:ext cx="510659" cy="510659"/>
          </a:xfrm>
          <a:prstGeom prst="rect">
            <a:avLst/>
          </a:prstGeom>
        </p:spPr>
      </p:pic>
      <p:sp>
        <p:nvSpPr>
          <p:cNvPr id="11" name="Text 5"/>
          <p:cNvSpPr/>
          <p:nvPr/>
        </p:nvSpPr>
        <p:spPr>
          <a:xfrm>
            <a:off x="6201370" y="6819900"/>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Alexandria" pitchFamily="34" charset="0"/>
                <a:ea typeface="Alexandria" pitchFamily="34" charset="-122"/>
                <a:cs typeface="Alexandria" pitchFamily="34" charset="-120"/>
              </a:rPr>
              <a:t>ROC Eğrileri</a:t>
            </a:r>
            <a:endParaRPr lang="en-US" sz="2000" dirty="0"/>
          </a:p>
        </p:txBody>
      </p:sp>
      <p:sp>
        <p:nvSpPr>
          <p:cNvPr id="12" name="Text 6"/>
          <p:cNvSpPr/>
          <p:nvPr/>
        </p:nvSpPr>
        <p:spPr>
          <a:xfrm>
            <a:off x="6201370" y="7261622"/>
            <a:ext cx="7714059" cy="326827"/>
          </a:xfrm>
          <a:prstGeom prst="rect">
            <a:avLst/>
          </a:prstGeom>
          <a:noFill/>
          <a:ln/>
        </p:spPr>
        <p:txBody>
          <a:bodyPr wrap="non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SVM modeli genel ayrıştırma gücünde üstünlük sağlamıştır.</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1345</Words>
  <Application>Microsoft Office PowerPoint</Application>
  <PresentationFormat>Custom</PresentationFormat>
  <Paragraphs>238</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Times New Roman</vt:lpstr>
      <vt:lpstr>Nobile</vt:lpstr>
      <vt:lpstr>Arial</vt:lpstr>
      <vt:lpstr>Alexandria</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21</cp:revision>
  <dcterms:created xsi:type="dcterms:W3CDTF">2024-12-15T16:03:46Z</dcterms:created>
  <dcterms:modified xsi:type="dcterms:W3CDTF">2024-12-15T16:34:19Z</dcterms:modified>
</cp:coreProperties>
</file>